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EB9B86BE-D92C-4699-9D75-51EB3236961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9B86BE-D92C-4699-9D75-51EB3236961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9B86BE-D92C-4699-9D75-51EB3236961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EB9B86BE-D92C-4699-9D75-51EB3236961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EB9B86BE-D92C-4699-9D75-51EB32369612}"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EB9B86BE-D92C-4699-9D75-51EB3236961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EB9B86BE-D92C-4699-9D75-51EB32369612}"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9B86BE-D92C-4699-9D75-51EB3236961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9B86BE-D92C-4699-9D75-51EB3236961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9B86BE-D92C-4699-9D75-51EB3236961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4D34B38D-9E2C-46A1-A465-DD3D62B702CA}" type="datetimeFigureOut">
              <a:rPr lang="ru-RU" smtClean="0"/>
              <a:pPr/>
              <a:t>23.08.2018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EB9B86BE-D92C-4699-9D75-51EB32369612}"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D34B38D-9E2C-46A1-A465-DD3D62B702CA}" type="datetimeFigureOut">
              <a:rPr lang="ru-RU" smtClean="0"/>
              <a:pPr/>
              <a:t>23.08.2018</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B9B86BE-D92C-4699-9D75-51EB32369612}"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69677" cy="6858000"/>
          </a:xfrm>
          <a:prstGeom prst="rect">
            <a:avLst/>
          </a:prstGeom>
          <a:noFill/>
          <a:ln w="9525">
            <a:noFill/>
            <a:miter lim="800000"/>
            <a:headEnd/>
            <a:tailEnd/>
          </a:ln>
          <a:effectLst/>
        </p:spPr>
      </p:pic>
      <p:sp>
        <p:nvSpPr>
          <p:cNvPr id="2" name="Заголовок 1"/>
          <p:cNvSpPr>
            <a:spLocks noGrp="1"/>
          </p:cNvSpPr>
          <p:nvPr>
            <p:ph type="ctrTitle"/>
          </p:nvPr>
        </p:nvSpPr>
        <p:spPr>
          <a:xfrm>
            <a:off x="500034" y="285728"/>
            <a:ext cx="7851648" cy="714380"/>
          </a:xfrm>
        </p:spPr>
        <p:txBody>
          <a:bodyPr>
            <a:noAutofit/>
          </a:bodyPr>
          <a:lstStyle/>
          <a:p>
            <a:pPr algn="ctr"/>
            <a:r>
              <a:rPr lang="ru-RU" sz="2400" dirty="0" err="1" smtClean="0">
                <a:solidFill>
                  <a:srgbClr val="C00000"/>
                </a:solidFill>
                <a:effectLst/>
                <a:latin typeface="Times New Roman" pitchFamily="18" charset="0"/>
                <a:cs typeface="Times New Roman" pitchFamily="18" charset="0"/>
              </a:rPr>
              <a:t>Акмолинская</a:t>
            </a:r>
            <a:r>
              <a:rPr lang="ru-RU" sz="2400" dirty="0" smtClean="0">
                <a:solidFill>
                  <a:srgbClr val="C00000"/>
                </a:solidFill>
                <a:effectLst/>
                <a:latin typeface="Times New Roman" pitchFamily="18" charset="0"/>
                <a:cs typeface="Times New Roman" pitchFamily="18" charset="0"/>
              </a:rPr>
              <a:t> область</a:t>
            </a:r>
            <a:br>
              <a:rPr lang="ru-RU" sz="2400" dirty="0" smtClean="0">
                <a:solidFill>
                  <a:srgbClr val="C00000"/>
                </a:solidFill>
                <a:effectLst/>
                <a:latin typeface="Times New Roman" pitchFamily="18" charset="0"/>
                <a:cs typeface="Times New Roman" pitchFamily="18" charset="0"/>
              </a:rPr>
            </a:br>
            <a:r>
              <a:rPr lang="ru-RU" sz="2400" dirty="0" err="1" smtClean="0">
                <a:solidFill>
                  <a:srgbClr val="C00000"/>
                </a:solidFill>
                <a:effectLst/>
                <a:latin typeface="Times New Roman" pitchFamily="18" charset="0"/>
                <a:cs typeface="Times New Roman" pitchFamily="18" charset="0"/>
              </a:rPr>
              <a:t>Шортандинский</a:t>
            </a:r>
            <a:r>
              <a:rPr lang="ru-RU" sz="2400" dirty="0" smtClean="0">
                <a:solidFill>
                  <a:srgbClr val="C00000"/>
                </a:solidFill>
                <a:effectLst/>
                <a:latin typeface="Times New Roman" pitchFamily="18" charset="0"/>
                <a:cs typeface="Times New Roman" pitchFamily="18" charset="0"/>
              </a:rPr>
              <a:t> район</a:t>
            </a:r>
            <a:br>
              <a:rPr lang="ru-RU" sz="2400" dirty="0" smtClean="0">
                <a:solidFill>
                  <a:srgbClr val="C00000"/>
                </a:solidFill>
                <a:effectLst/>
                <a:latin typeface="Times New Roman" pitchFamily="18" charset="0"/>
                <a:cs typeface="Times New Roman" pitchFamily="18" charset="0"/>
              </a:rPr>
            </a:br>
            <a:r>
              <a:rPr lang="ru-RU" sz="2400" dirty="0" smtClean="0">
                <a:solidFill>
                  <a:srgbClr val="C00000"/>
                </a:solidFill>
                <a:effectLst/>
                <a:latin typeface="Times New Roman" pitchFamily="18" charset="0"/>
                <a:cs typeface="Times New Roman" pitchFamily="18" charset="0"/>
              </a:rPr>
              <a:t>ГУ «Степная средняя школа»</a:t>
            </a:r>
            <a:endParaRPr lang="ru-RU" sz="2400" dirty="0">
              <a:solidFill>
                <a:srgbClr val="C00000"/>
              </a:solidFill>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00034" y="1357298"/>
            <a:ext cx="8429684" cy="3786214"/>
          </a:xfrm>
        </p:spPr>
        <p:txBody>
          <a:bodyPr>
            <a:normAutofit fontScale="92500"/>
          </a:bodyPr>
          <a:lstStyle/>
          <a:p>
            <a:pPr algn="ctr"/>
            <a:r>
              <a:rPr lang="ru-RU" sz="2800" b="1" dirty="0" smtClean="0">
                <a:solidFill>
                  <a:srgbClr val="C00000"/>
                </a:solidFill>
              </a:rPr>
              <a:t>Пособие для учителей истории</a:t>
            </a:r>
          </a:p>
          <a:p>
            <a:pPr algn="ctr"/>
            <a:r>
              <a:rPr lang="ru-RU" sz="4400" b="1" i="1" dirty="0" smtClean="0">
                <a:solidFill>
                  <a:srgbClr val="C00000"/>
                </a:solidFill>
              </a:rPr>
              <a:t>«</a:t>
            </a:r>
            <a:r>
              <a:rPr lang="kk-KZ" sz="4400" b="1" i="1" dirty="0" smtClean="0">
                <a:solidFill>
                  <a:srgbClr val="C00000"/>
                </a:solidFill>
              </a:rPr>
              <a:t>Упражнения на развитие памяти</a:t>
            </a:r>
            <a:r>
              <a:rPr lang="ru-RU" sz="4400" b="1" i="1" dirty="0" smtClean="0">
                <a:solidFill>
                  <a:srgbClr val="C00000"/>
                </a:solidFill>
              </a:rPr>
              <a:t>».</a:t>
            </a:r>
          </a:p>
          <a:p>
            <a:pPr algn="ctr"/>
            <a:endParaRPr lang="ru-RU" dirty="0" smtClean="0"/>
          </a:p>
          <a:p>
            <a:pPr algn="ctr"/>
            <a:endParaRPr lang="ru-RU" dirty="0" smtClean="0"/>
          </a:p>
          <a:p>
            <a:pPr algn="ctr"/>
            <a:endParaRPr lang="ru-RU" dirty="0" smtClean="0"/>
          </a:p>
          <a:p>
            <a:pPr algn="l"/>
            <a:r>
              <a:rPr lang="ru-RU" sz="2400" dirty="0" smtClean="0">
                <a:solidFill>
                  <a:schemeClr val="bg1"/>
                </a:solidFill>
              </a:rPr>
              <a:t>Автор: учитель истории  </a:t>
            </a:r>
            <a:r>
              <a:rPr lang="en-US" sz="2400" dirty="0" smtClean="0">
                <a:solidFill>
                  <a:schemeClr val="bg1"/>
                </a:solidFill>
              </a:rPr>
              <a:t>I</a:t>
            </a:r>
            <a:r>
              <a:rPr lang="ru-RU" sz="2400" dirty="0" smtClean="0">
                <a:solidFill>
                  <a:schemeClr val="bg1"/>
                </a:solidFill>
              </a:rPr>
              <a:t> категории</a:t>
            </a:r>
          </a:p>
          <a:p>
            <a:pPr algn="l"/>
            <a:r>
              <a:rPr lang="ru-RU" sz="2400" dirty="0" err="1" smtClean="0">
                <a:solidFill>
                  <a:schemeClr val="bg1"/>
                </a:solidFill>
              </a:rPr>
              <a:t>Анацкая</a:t>
            </a:r>
            <a:r>
              <a:rPr lang="ru-RU" sz="2400" dirty="0" smtClean="0">
                <a:solidFill>
                  <a:schemeClr val="bg1"/>
                </a:solidFill>
              </a:rPr>
              <a:t> Ирина Геннадьевна</a:t>
            </a:r>
            <a:endParaRPr lang="ru-RU" sz="2400" dirty="0">
              <a:solidFill>
                <a:schemeClr val="bg1"/>
              </a:solidFill>
            </a:endParaRPr>
          </a:p>
        </p:txBody>
      </p:sp>
      <p:pic>
        <p:nvPicPr>
          <p:cNvPr id="1029" name="Picture 5"/>
          <p:cNvPicPr>
            <a:picLocks noChangeAspect="1" noChangeArrowheads="1"/>
          </p:cNvPicPr>
          <p:nvPr/>
        </p:nvPicPr>
        <p:blipFill>
          <a:blip r:embed="rId3" cstate="print"/>
          <a:srcRect/>
          <a:stretch>
            <a:fillRect/>
          </a:stretch>
        </p:blipFill>
        <p:spPr bwMode="auto">
          <a:xfrm>
            <a:off x="6948264" y="3071810"/>
            <a:ext cx="2195736" cy="37861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0"/>
            <a:ext cx="8229600" cy="704088"/>
          </a:xfrm>
        </p:spPr>
        <p:txBody>
          <a:bodyPr>
            <a:normAutofit/>
          </a:bodyPr>
          <a:lstStyle/>
          <a:p>
            <a:endParaRPr lang="ru-RU" dirty="0"/>
          </a:p>
        </p:txBody>
      </p:sp>
      <p:sp>
        <p:nvSpPr>
          <p:cNvPr id="3" name="Содержимое 2"/>
          <p:cNvSpPr>
            <a:spLocks noGrp="1"/>
          </p:cNvSpPr>
          <p:nvPr>
            <p:ph idx="1"/>
          </p:nvPr>
        </p:nvSpPr>
        <p:spPr>
          <a:xfrm>
            <a:off x="457200" y="857232"/>
            <a:ext cx="8229600" cy="5467368"/>
          </a:xfrm>
        </p:spPr>
        <p:txBody>
          <a:bodyPr/>
          <a:lstStyle/>
          <a:p>
            <a:pPr>
              <a:buNone/>
            </a:pPr>
            <a:r>
              <a:rPr lang="ru-RU" dirty="0" smtClean="0"/>
              <a:t>                              </a:t>
            </a:r>
            <a:r>
              <a:rPr lang="ru-RU" b="1" dirty="0" smtClean="0"/>
              <a:t>Упражнение </a:t>
            </a:r>
            <a:r>
              <a:rPr lang="en-US" b="1" dirty="0" smtClean="0"/>
              <a:t>VIII</a:t>
            </a:r>
            <a:r>
              <a:rPr lang="ru-RU" b="1" dirty="0" smtClean="0"/>
              <a:t>.</a:t>
            </a:r>
            <a:endParaRPr lang="ru-RU" dirty="0" smtClean="0"/>
          </a:p>
          <a:p>
            <a:endParaRPr lang="ru-RU" dirty="0" smtClean="0"/>
          </a:p>
          <a:p>
            <a:r>
              <a:rPr lang="kk-KZ" dirty="0" smtClean="0"/>
              <a:t>Записываются даты и их события на доске или слайд по теме урока, дается несколько минут для запоминания, затем вытираются даты и необходимо назвать их по памяти.</a:t>
            </a:r>
            <a:endParaRPr lang="ru-RU" dirty="0"/>
          </a:p>
        </p:txBody>
      </p:sp>
      <p:pic>
        <p:nvPicPr>
          <p:cNvPr id="9218" name="Picture 2"/>
          <p:cNvPicPr>
            <a:picLocks noChangeAspect="1" noChangeArrowheads="1"/>
          </p:cNvPicPr>
          <p:nvPr/>
        </p:nvPicPr>
        <p:blipFill>
          <a:blip r:embed="rId2"/>
          <a:srcRect/>
          <a:stretch>
            <a:fillRect/>
          </a:stretch>
        </p:blipFill>
        <p:spPr bwMode="auto">
          <a:xfrm>
            <a:off x="6705600" y="5237163"/>
            <a:ext cx="2438400" cy="1620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42876"/>
          </a:xfrm>
        </p:spPr>
        <p:txBody>
          <a:bodyPr>
            <a:normAutofit fontScale="90000"/>
          </a:bodyPr>
          <a:lstStyle/>
          <a:p>
            <a:endParaRPr lang="ru-RU" dirty="0"/>
          </a:p>
        </p:txBody>
      </p:sp>
      <p:sp>
        <p:nvSpPr>
          <p:cNvPr id="3" name="Содержимое 2"/>
          <p:cNvSpPr>
            <a:spLocks noGrp="1"/>
          </p:cNvSpPr>
          <p:nvPr>
            <p:ph idx="1"/>
          </p:nvPr>
        </p:nvSpPr>
        <p:spPr>
          <a:xfrm>
            <a:off x="457200" y="571480"/>
            <a:ext cx="8229600" cy="5753120"/>
          </a:xfrm>
        </p:spPr>
        <p:txBody>
          <a:bodyPr>
            <a:normAutofit fontScale="85000" lnSpcReduction="20000"/>
          </a:bodyPr>
          <a:lstStyle/>
          <a:p>
            <a:r>
              <a:rPr lang="ru-RU" b="1" dirty="0" smtClean="0"/>
              <a:t>Упражнение </a:t>
            </a:r>
            <a:r>
              <a:rPr lang="en-US" b="1" dirty="0" smtClean="0"/>
              <a:t>IX</a:t>
            </a:r>
            <a:r>
              <a:rPr lang="ru-RU" b="1" dirty="0" smtClean="0"/>
              <a:t>.</a:t>
            </a:r>
            <a:endParaRPr lang="ru-RU" dirty="0" smtClean="0"/>
          </a:p>
          <a:p>
            <a:r>
              <a:rPr lang="ru-RU" dirty="0" smtClean="0"/>
              <a:t> </a:t>
            </a:r>
          </a:p>
          <a:p>
            <a:r>
              <a:rPr lang="ru-RU" dirty="0" smtClean="0"/>
              <a:t>    Работа с текстом учебника при подготовке к домашнему заданию по истории. Для лучшего запоминания можно работать с абзацами. Читаем абзац параграфа, выделяем главную мысль, закрываем абзац листом бумаги и попытаемся пересказать. После всех проработанных </a:t>
            </a:r>
            <a:r>
              <a:rPr lang="ru-RU" dirty="0" err="1" smtClean="0"/>
              <a:t>абзацей</a:t>
            </a:r>
            <a:r>
              <a:rPr lang="ru-RU" dirty="0" smtClean="0"/>
              <a:t> в пункте необходимо пересказать весь пункт, основное внимание уделить датам, именам. Закрываем учебник и воспроизводим по памяти даты из текста, затем имена из текста. Так же необходимо уделить внимание иллюстрациям в параграфе их необходимо рассмотреть, соотнести с текстом и запомнить.</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42876"/>
          </a:xfrm>
        </p:spPr>
        <p:txBody>
          <a:bodyPr>
            <a:normAutofit fontScale="90000"/>
          </a:bodyPr>
          <a:lstStyle/>
          <a:p>
            <a:endParaRPr lang="ru-RU" dirty="0"/>
          </a:p>
        </p:txBody>
      </p:sp>
      <p:sp>
        <p:nvSpPr>
          <p:cNvPr id="3" name="Содержимое 2"/>
          <p:cNvSpPr>
            <a:spLocks noGrp="1"/>
          </p:cNvSpPr>
          <p:nvPr>
            <p:ph idx="1"/>
          </p:nvPr>
        </p:nvSpPr>
        <p:spPr>
          <a:xfrm>
            <a:off x="457200" y="571480"/>
            <a:ext cx="8229600" cy="5753120"/>
          </a:xfrm>
        </p:spPr>
        <p:txBody>
          <a:bodyPr>
            <a:normAutofit/>
          </a:bodyPr>
          <a:lstStyle/>
          <a:p>
            <a:r>
              <a:rPr lang="ru-RU" b="1" dirty="0" smtClean="0"/>
              <a:t>Упражнение </a:t>
            </a:r>
            <a:r>
              <a:rPr lang="en-US" b="1" dirty="0" smtClean="0"/>
              <a:t>X</a:t>
            </a:r>
            <a:r>
              <a:rPr lang="ru-RU" b="1" dirty="0" smtClean="0"/>
              <a:t>.</a:t>
            </a:r>
            <a:endParaRPr lang="ru-RU" dirty="0" smtClean="0"/>
          </a:p>
          <a:p>
            <a:r>
              <a:rPr lang="ru-RU" dirty="0" smtClean="0"/>
              <a:t> За одну минуту необходимо назвать как можно больше слов по теме урока.</a:t>
            </a:r>
          </a:p>
          <a:p>
            <a:r>
              <a:rPr lang="ru-RU" dirty="0" smtClean="0"/>
              <a:t> </a:t>
            </a:r>
          </a:p>
          <a:p>
            <a:r>
              <a:rPr lang="ru-RU" dirty="0" smtClean="0"/>
              <a:t>Например тема «Арабы в </a:t>
            </a:r>
            <a:r>
              <a:rPr lang="en-US" dirty="0" smtClean="0"/>
              <a:t>V</a:t>
            </a:r>
            <a:r>
              <a:rPr lang="ru-RU" dirty="0" smtClean="0"/>
              <a:t>-</a:t>
            </a:r>
            <a:r>
              <a:rPr lang="en-US" dirty="0" smtClean="0"/>
              <a:t>X</a:t>
            </a:r>
            <a:r>
              <a:rPr lang="ru-RU" dirty="0" smtClean="0"/>
              <a:t> веках»</a:t>
            </a:r>
          </a:p>
          <a:p>
            <a:r>
              <a:rPr lang="ru-RU" dirty="0" smtClean="0"/>
              <a:t> </a:t>
            </a:r>
          </a:p>
          <a:p>
            <a:r>
              <a:rPr lang="ru-RU" dirty="0" err="1" smtClean="0"/>
              <a:t>Лахминиды</a:t>
            </a:r>
            <a:r>
              <a:rPr lang="ru-RU" dirty="0" smtClean="0"/>
              <a:t>, Иран, Мухаммед, шариат, Мекка, </a:t>
            </a:r>
            <a:r>
              <a:rPr lang="ru-RU" dirty="0" err="1" smtClean="0"/>
              <a:t>арыбы</a:t>
            </a:r>
            <a:r>
              <a:rPr lang="ru-RU" dirty="0" smtClean="0"/>
              <a:t>, Аравия, </a:t>
            </a:r>
            <a:r>
              <a:rPr lang="ru-RU" dirty="0" err="1" smtClean="0"/>
              <a:t>ушир</a:t>
            </a:r>
            <a:r>
              <a:rPr lang="ru-RU" dirty="0" smtClean="0"/>
              <a:t> и т.п.</a:t>
            </a:r>
          </a:p>
          <a:p>
            <a:r>
              <a:rPr lang="ru-RU" dirty="0" smtClean="0"/>
              <a:t> </a:t>
            </a:r>
          </a:p>
          <a:p>
            <a:endParaRPr lang="ru-RU" dirty="0"/>
          </a:p>
        </p:txBody>
      </p:sp>
      <p:pic>
        <p:nvPicPr>
          <p:cNvPr id="10242" name="Picture 2"/>
          <p:cNvPicPr>
            <a:picLocks noChangeAspect="1" noChangeArrowheads="1"/>
          </p:cNvPicPr>
          <p:nvPr/>
        </p:nvPicPr>
        <p:blipFill>
          <a:blip r:embed="rId2"/>
          <a:srcRect/>
          <a:stretch>
            <a:fillRect/>
          </a:stretch>
        </p:blipFill>
        <p:spPr bwMode="auto">
          <a:xfrm>
            <a:off x="6705600" y="5237163"/>
            <a:ext cx="2438400" cy="1620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571480"/>
            <a:ext cx="8229600" cy="132608"/>
          </a:xfrm>
        </p:spPr>
        <p:txBody>
          <a:bodyPr>
            <a:normAutofit fontScale="90000"/>
          </a:bodyPr>
          <a:lstStyle/>
          <a:p>
            <a:endParaRPr lang="ru-RU" dirty="0"/>
          </a:p>
        </p:txBody>
      </p:sp>
      <p:sp>
        <p:nvSpPr>
          <p:cNvPr id="3" name="Содержимое 2"/>
          <p:cNvSpPr>
            <a:spLocks noGrp="1"/>
          </p:cNvSpPr>
          <p:nvPr>
            <p:ph idx="1"/>
          </p:nvPr>
        </p:nvSpPr>
        <p:spPr>
          <a:xfrm>
            <a:off x="457200" y="1000108"/>
            <a:ext cx="8229600" cy="5324492"/>
          </a:xfrm>
        </p:spPr>
        <p:txBody>
          <a:bodyPr/>
          <a:lstStyle/>
          <a:p>
            <a:r>
              <a:rPr lang="ru-RU" b="1" dirty="0" smtClean="0"/>
              <a:t>Упражнение </a:t>
            </a:r>
            <a:r>
              <a:rPr lang="en-US" b="1" dirty="0" smtClean="0"/>
              <a:t>XI</a:t>
            </a:r>
            <a:r>
              <a:rPr lang="ru-RU" b="1" dirty="0" smtClean="0"/>
              <a:t>.</a:t>
            </a:r>
            <a:endParaRPr lang="ru-RU" dirty="0" smtClean="0"/>
          </a:p>
          <a:p>
            <a:r>
              <a:rPr lang="ru-RU" dirty="0" smtClean="0"/>
              <a:t>   Задание на обобщение имен, событий, исторических фактов. Необходимо назвать общим словом или фразой.</a:t>
            </a:r>
          </a:p>
          <a:p>
            <a:r>
              <a:rPr lang="ru-RU" dirty="0" smtClean="0"/>
              <a:t> </a:t>
            </a:r>
          </a:p>
          <a:p>
            <a:r>
              <a:rPr lang="ru-RU" dirty="0" smtClean="0"/>
              <a:t>1. Мамонт, копье, лук и стрелы - это … (охота) </a:t>
            </a:r>
          </a:p>
          <a:p>
            <a:endParaRPr lang="ru-RU" dirty="0"/>
          </a:p>
        </p:txBody>
      </p:sp>
      <p:pic>
        <p:nvPicPr>
          <p:cNvPr id="11266" name="Picture 2"/>
          <p:cNvPicPr>
            <a:picLocks noChangeAspect="1" noChangeArrowheads="1"/>
          </p:cNvPicPr>
          <p:nvPr/>
        </p:nvPicPr>
        <p:blipFill>
          <a:blip r:embed="rId2"/>
          <a:srcRect/>
          <a:stretch>
            <a:fillRect/>
          </a:stretch>
        </p:blipFill>
        <p:spPr bwMode="auto">
          <a:xfrm>
            <a:off x="6705600" y="5237163"/>
            <a:ext cx="2438400" cy="1620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824558"/>
          </a:xfrm>
        </p:spPr>
        <p:txBody>
          <a:bodyPr>
            <a:normAutofit fontScale="85000" lnSpcReduction="10000"/>
          </a:bodyPr>
          <a:lstStyle/>
          <a:p>
            <a:r>
              <a:rPr lang="ru-RU" dirty="0" smtClean="0"/>
              <a:t>Один из  проверенных способов развития общих учебных и специальных умений учащихся на уроках истории – это система развития памяти с помощью познавательных и логических заданий, на основе технологии развивающего обучения. </a:t>
            </a:r>
          </a:p>
          <a:p>
            <a:r>
              <a:rPr lang="ru-RU" dirty="0" smtClean="0"/>
              <a:t>Задания и упражнения направлены на развитие психических познавательных процессов: мышления, восприятия, внимания, памяти, воображения на основе развивающего предметно-ориентированного тренинга. Начинать использовать такие задания необходимо с пятого класса, когда интерес к предмету у учащихся проявляется очень активно, но задания должны быть дифференцированы и доступны для школьников данного возраста.</a:t>
            </a:r>
          </a:p>
          <a:p>
            <a:endParaRPr lang="ru-RU" dirty="0"/>
          </a:p>
        </p:txBody>
      </p:sp>
      <p:pic>
        <p:nvPicPr>
          <p:cNvPr id="2050" name="Picture 2"/>
          <p:cNvPicPr>
            <a:picLocks noChangeAspect="1" noChangeArrowheads="1"/>
          </p:cNvPicPr>
          <p:nvPr/>
        </p:nvPicPr>
        <p:blipFill>
          <a:blip r:embed="rId2" cstate="print"/>
          <a:srcRect/>
          <a:stretch>
            <a:fillRect/>
          </a:stretch>
        </p:blipFill>
        <p:spPr bwMode="auto">
          <a:xfrm>
            <a:off x="7072330" y="5480934"/>
            <a:ext cx="2071670" cy="13770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28596" y="-602089"/>
            <a:ext cx="8229600" cy="316313"/>
          </a:xfrm>
        </p:spPr>
        <p:txBody>
          <a:bodyPr>
            <a:normAutofit fontScale="90000"/>
          </a:bodyPr>
          <a:lstStyle/>
          <a:p>
            <a:endParaRPr lang="ru-RU" dirty="0"/>
          </a:p>
        </p:txBody>
      </p:sp>
      <p:sp>
        <p:nvSpPr>
          <p:cNvPr id="3" name="Содержимое 2"/>
          <p:cNvSpPr>
            <a:spLocks noGrp="1"/>
          </p:cNvSpPr>
          <p:nvPr>
            <p:ph idx="1"/>
          </p:nvPr>
        </p:nvSpPr>
        <p:spPr>
          <a:xfrm>
            <a:off x="457200" y="714356"/>
            <a:ext cx="8229600" cy="5610244"/>
          </a:xfrm>
        </p:spPr>
        <p:txBody>
          <a:bodyPr>
            <a:normAutofit fontScale="92500" lnSpcReduction="20000"/>
          </a:bodyPr>
          <a:lstStyle/>
          <a:p>
            <a:r>
              <a:rPr lang="ru-RU" dirty="0" smtClean="0"/>
              <a:t> Предлагаю  простые упражнения, которые можно применять на уроках истории для развития памяти. На основе этих упражнений можно составить свои, по теме урока или разделу. Применять их можно на всех этапах урока.</a:t>
            </a:r>
          </a:p>
          <a:p>
            <a:r>
              <a:rPr lang="ru-RU" b="1" dirty="0" smtClean="0"/>
              <a:t>Упражнение </a:t>
            </a:r>
            <a:r>
              <a:rPr lang="en-US" b="1" dirty="0" smtClean="0"/>
              <a:t>I</a:t>
            </a:r>
            <a:r>
              <a:rPr lang="ru-RU" b="1" dirty="0" smtClean="0"/>
              <a:t>.</a:t>
            </a:r>
            <a:endParaRPr lang="ru-RU" dirty="0" smtClean="0"/>
          </a:p>
          <a:p>
            <a:r>
              <a:rPr lang="ru-RU" dirty="0" smtClean="0"/>
              <a:t>Воспроизведите по памяти слова в предлагаемом порядке…</a:t>
            </a:r>
          </a:p>
          <a:p>
            <a:r>
              <a:rPr lang="ru-RU" dirty="0" smtClean="0"/>
              <a:t>1)Камень, пещера, лук, собирательство, охота, палеолит, микролиты, мезолит, стадо, род, неолит, Австралопитек.</a:t>
            </a:r>
          </a:p>
          <a:p>
            <a:r>
              <a:rPr lang="ru-RU" dirty="0" smtClean="0"/>
              <a:t>(древность)</a:t>
            </a:r>
          </a:p>
          <a:p>
            <a:endParaRPr lang="ru-RU" dirty="0"/>
          </a:p>
        </p:txBody>
      </p:sp>
      <p:pic>
        <p:nvPicPr>
          <p:cNvPr id="3074" name="Picture 2"/>
          <p:cNvPicPr>
            <a:picLocks noChangeAspect="1" noChangeArrowheads="1"/>
          </p:cNvPicPr>
          <p:nvPr/>
        </p:nvPicPr>
        <p:blipFill>
          <a:blip r:embed="rId2"/>
          <a:srcRect/>
          <a:stretch>
            <a:fillRect/>
          </a:stretch>
        </p:blipFill>
        <p:spPr bwMode="auto">
          <a:xfrm>
            <a:off x="6705600" y="5237163"/>
            <a:ext cx="2438400" cy="1620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285728"/>
          </a:xfrm>
        </p:spPr>
        <p:txBody>
          <a:bodyPr>
            <a:normAutofit fontScale="90000"/>
          </a:bodyPr>
          <a:lstStyle/>
          <a:p>
            <a:endParaRPr lang="ru-RU" dirty="0"/>
          </a:p>
        </p:txBody>
      </p:sp>
      <p:sp>
        <p:nvSpPr>
          <p:cNvPr id="3" name="Содержимое 2"/>
          <p:cNvSpPr>
            <a:spLocks noGrp="1"/>
          </p:cNvSpPr>
          <p:nvPr>
            <p:ph idx="1"/>
          </p:nvPr>
        </p:nvSpPr>
        <p:spPr>
          <a:xfrm>
            <a:off x="457200" y="500042"/>
            <a:ext cx="8229600" cy="5824558"/>
          </a:xfrm>
        </p:spPr>
        <p:txBody>
          <a:bodyPr/>
          <a:lstStyle/>
          <a:p>
            <a:r>
              <a:rPr lang="ru-RU" b="1" dirty="0" smtClean="0"/>
              <a:t>Упражнение</a:t>
            </a:r>
            <a:r>
              <a:rPr lang="en-US" b="1" dirty="0" smtClean="0"/>
              <a:t>II</a:t>
            </a:r>
            <a:r>
              <a:rPr lang="ru-RU" b="1" dirty="0" smtClean="0"/>
              <a:t>.</a:t>
            </a:r>
            <a:endParaRPr lang="ru-RU" dirty="0" smtClean="0"/>
          </a:p>
          <a:p>
            <a:r>
              <a:rPr lang="ru-RU" dirty="0" smtClean="0"/>
              <a:t> </a:t>
            </a:r>
          </a:p>
          <a:p>
            <a:r>
              <a:rPr lang="ru-RU" dirty="0" smtClean="0"/>
              <a:t>Закройте глаза и представьте соответствующие картинки, названия которых произнесут. Примеры фраз ( по теме урока).Теперь вспомните и запишите названия визуализированных картинок. Если вспомните более 8 образов, упражнение выполнено успешно.</a:t>
            </a:r>
          </a:p>
          <a:p>
            <a:endParaRPr lang="ru-RU" dirty="0"/>
          </a:p>
        </p:txBody>
      </p:sp>
      <p:pic>
        <p:nvPicPr>
          <p:cNvPr id="4098" name="Picture 2"/>
          <p:cNvPicPr>
            <a:picLocks noChangeAspect="1" noChangeArrowheads="1"/>
          </p:cNvPicPr>
          <p:nvPr/>
        </p:nvPicPr>
        <p:blipFill>
          <a:blip r:embed="rId2"/>
          <a:srcRect/>
          <a:stretch>
            <a:fillRect/>
          </a:stretch>
        </p:blipFill>
        <p:spPr bwMode="auto">
          <a:xfrm>
            <a:off x="6705600" y="5237163"/>
            <a:ext cx="2438400" cy="1620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19"/>
            <a:ext cx="8229600" cy="45719"/>
          </a:xfrm>
        </p:spPr>
        <p:txBody>
          <a:bodyPr>
            <a:normAutofit fontScale="90000"/>
          </a:bodyPr>
          <a:lstStyle/>
          <a:p>
            <a:endParaRPr lang="ru-RU" dirty="0"/>
          </a:p>
        </p:txBody>
      </p:sp>
      <p:sp>
        <p:nvSpPr>
          <p:cNvPr id="3" name="Содержимое 2"/>
          <p:cNvSpPr>
            <a:spLocks noGrp="1"/>
          </p:cNvSpPr>
          <p:nvPr>
            <p:ph idx="1"/>
          </p:nvPr>
        </p:nvSpPr>
        <p:spPr>
          <a:xfrm>
            <a:off x="457200" y="714356"/>
            <a:ext cx="8229600" cy="5610244"/>
          </a:xfrm>
        </p:spPr>
        <p:txBody>
          <a:bodyPr>
            <a:normAutofit lnSpcReduction="10000"/>
          </a:bodyPr>
          <a:lstStyle/>
          <a:p>
            <a:r>
              <a:rPr lang="ru-RU" b="1" dirty="0" smtClean="0"/>
              <a:t>Упражнение </a:t>
            </a:r>
            <a:r>
              <a:rPr lang="en-US" b="1" dirty="0" smtClean="0"/>
              <a:t>III</a:t>
            </a:r>
            <a:r>
              <a:rPr lang="ru-RU" b="1" dirty="0" smtClean="0"/>
              <a:t>.</a:t>
            </a:r>
            <a:endParaRPr lang="ru-RU" dirty="0" smtClean="0"/>
          </a:p>
          <a:p>
            <a:r>
              <a:rPr lang="ru-RU" dirty="0" smtClean="0"/>
              <a:t> </a:t>
            </a:r>
          </a:p>
          <a:p>
            <a:r>
              <a:rPr lang="ru-RU" dirty="0" smtClean="0"/>
              <a:t>Зачитываются слова. Учащиеся должны постараться запомнить их попарно. Затем читаются только первые слова каждой пары, а испытуемые записывают второе. (можно подготовить свои слова по теме урока):</a:t>
            </a:r>
          </a:p>
          <a:p>
            <a:pPr>
              <a:buNone/>
            </a:pPr>
            <a:r>
              <a:rPr lang="ru-RU" dirty="0" smtClean="0"/>
              <a:t> </a:t>
            </a:r>
          </a:p>
          <a:p>
            <a:r>
              <a:rPr lang="ru-RU" dirty="0" smtClean="0"/>
              <a:t>Шумеры – </a:t>
            </a:r>
            <a:r>
              <a:rPr lang="ru-RU" dirty="0" err="1" smtClean="0"/>
              <a:t>Шаруккин</a:t>
            </a:r>
            <a:endParaRPr lang="ru-RU" dirty="0" smtClean="0"/>
          </a:p>
          <a:p>
            <a:r>
              <a:rPr lang="ru-RU" dirty="0" smtClean="0"/>
              <a:t>Вавилон – Хаммурапи</a:t>
            </a:r>
          </a:p>
          <a:p>
            <a:endParaRPr lang="ru-RU" dirty="0"/>
          </a:p>
        </p:txBody>
      </p:sp>
      <p:pic>
        <p:nvPicPr>
          <p:cNvPr id="5122" name="Picture 2"/>
          <p:cNvPicPr>
            <a:picLocks noChangeAspect="1" noChangeArrowheads="1"/>
          </p:cNvPicPr>
          <p:nvPr/>
        </p:nvPicPr>
        <p:blipFill>
          <a:blip r:embed="rId2"/>
          <a:srcRect/>
          <a:stretch>
            <a:fillRect/>
          </a:stretch>
        </p:blipFill>
        <p:spPr bwMode="auto">
          <a:xfrm>
            <a:off x="6705600" y="5237163"/>
            <a:ext cx="2438400" cy="1620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214290"/>
          </a:xfrm>
        </p:spPr>
        <p:txBody>
          <a:bodyPr>
            <a:normAutofit fontScale="90000"/>
          </a:bodyPr>
          <a:lstStyle/>
          <a:p>
            <a:endParaRPr lang="ru-RU" dirty="0"/>
          </a:p>
        </p:txBody>
      </p:sp>
      <p:sp>
        <p:nvSpPr>
          <p:cNvPr id="3" name="Содержимое 2"/>
          <p:cNvSpPr>
            <a:spLocks noGrp="1"/>
          </p:cNvSpPr>
          <p:nvPr>
            <p:ph idx="1"/>
          </p:nvPr>
        </p:nvSpPr>
        <p:spPr>
          <a:xfrm>
            <a:off x="457200" y="571480"/>
            <a:ext cx="8229600" cy="5753120"/>
          </a:xfrm>
        </p:spPr>
        <p:txBody>
          <a:bodyPr/>
          <a:lstStyle/>
          <a:p>
            <a:r>
              <a:rPr lang="ru-RU" b="1" dirty="0" smtClean="0"/>
              <a:t>Упражнение</a:t>
            </a:r>
            <a:r>
              <a:rPr lang="en-US" b="1" dirty="0" smtClean="0"/>
              <a:t>IV</a:t>
            </a:r>
            <a:r>
              <a:rPr lang="ru-RU" b="1" dirty="0" smtClean="0"/>
              <a:t>.</a:t>
            </a:r>
            <a:endParaRPr lang="ru-RU" dirty="0" smtClean="0"/>
          </a:p>
          <a:p>
            <a:r>
              <a:rPr lang="ru-RU" dirty="0" smtClean="0"/>
              <a:t>Посмотрите на незнакомую картинку в течение 3-4 сек.</a:t>
            </a:r>
          </a:p>
          <a:p>
            <a:r>
              <a:rPr lang="ru-RU" dirty="0" smtClean="0"/>
              <a:t>Перечислите детали (предметы), которые запомнились.</a:t>
            </a:r>
          </a:p>
          <a:p>
            <a:r>
              <a:rPr lang="ru-RU" dirty="0" smtClean="0"/>
              <a:t>Ключ запомнил менее 5 деталей - плохо; от 5 до 9 деталей - хорошо;  более 9 деталей - отлично. </a:t>
            </a:r>
          </a:p>
          <a:p>
            <a:endParaRPr lang="ru-RU" dirty="0" smtClean="0"/>
          </a:p>
          <a:p>
            <a:pPr>
              <a:buNone/>
            </a:pPr>
            <a:endParaRPr lang="ru-RU" dirty="0"/>
          </a:p>
        </p:txBody>
      </p:sp>
      <p:pic>
        <p:nvPicPr>
          <p:cNvPr id="4" name="Рисунок 3" descr="K:\картинки\i (14).jpg"/>
          <p:cNvPicPr/>
          <p:nvPr/>
        </p:nvPicPr>
        <p:blipFill>
          <a:blip r:embed="rId2"/>
          <a:srcRect/>
          <a:stretch>
            <a:fillRect/>
          </a:stretch>
        </p:blipFill>
        <p:spPr bwMode="auto">
          <a:xfrm>
            <a:off x="1000100" y="4929198"/>
            <a:ext cx="1828800" cy="1249180"/>
          </a:xfrm>
          <a:prstGeom prst="rect">
            <a:avLst/>
          </a:prstGeom>
          <a:noFill/>
          <a:ln w="9525">
            <a:noFill/>
            <a:miter lim="800000"/>
            <a:headEnd/>
            <a:tailEnd/>
          </a:ln>
        </p:spPr>
      </p:pic>
      <p:pic>
        <p:nvPicPr>
          <p:cNvPr id="5" name="Рисунок 4" descr="K:\картинки\i (16).jpg"/>
          <p:cNvPicPr/>
          <p:nvPr/>
        </p:nvPicPr>
        <p:blipFill>
          <a:blip r:embed="rId3"/>
          <a:srcRect/>
          <a:stretch>
            <a:fillRect/>
          </a:stretch>
        </p:blipFill>
        <p:spPr bwMode="auto">
          <a:xfrm>
            <a:off x="3428992" y="4929198"/>
            <a:ext cx="1921177" cy="1247775"/>
          </a:xfrm>
          <a:prstGeom prst="rect">
            <a:avLst/>
          </a:prstGeom>
          <a:noFill/>
          <a:ln w="9525">
            <a:noFill/>
            <a:miter lim="800000"/>
            <a:headEnd/>
            <a:tailEnd/>
          </a:ln>
        </p:spPr>
      </p:pic>
      <p:pic>
        <p:nvPicPr>
          <p:cNvPr id="6" name="Рисунок 5" descr="K:\картинки\i (17).jpg"/>
          <p:cNvPicPr/>
          <p:nvPr/>
        </p:nvPicPr>
        <p:blipFill>
          <a:blip r:embed="rId4"/>
          <a:srcRect/>
          <a:stretch>
            <a:fillRect/>
          </a:stretch>
        </p:blipFill>
        <p:spPr bwMode="auto">
          <a:xfrm>
            <a:off x="6000760" y="4857760"/>
            <a:ext cx="1764296" cy="1247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68571"/>
            <a:ext cx="8229600" cy="45719"/>
          </a:xfrm>
        </p:spPr>
        <p:txBody>
          <a:bodyPr>
            <a:normAutofit fontScale="90000"/>
          </a:bodyPr>
          <a:lstStyle/>
          <a:p>
            <a:endParaRPr lang="ru-RU" dirty="0"/>
          </a:p>
        </p:txBody>
      </p:sp>
      <p:sp>
        <p:nvSpPr>
          <p:cNvPr id="3" name="Содержимое 2"/>
          <p:cNvSpPr>
            <a:spLocks noGrp="1"/>
          </p:cNvSpPr>
          <p:nvPr>
            <p:ph idx="1"/>
          </p:nvPr>
        </p:nvSpPr>
        <p:spPr>
          <a:xfrm>
            <a:off x="457200" y="571480"/>
            <a:ext cx="8229600" cy="5753120"/>
          </a:xfrm>
        </p:spPr>
        <p:txBody>
          <a:bodyPr/>
          <a:lstStyle/>
          <a:p>
            <a:r>
              <a:rPr lang="ru-RU" b="1" dirty="0" smtClean="0"/>
              <a:t>Упражнение </a:t>
            </a:r>
            <a:r>
              <a:rPr lang="en-US" b="1" dirty="0" smtClean="0"/>
              <a:t>V</a:t>
            </a:r>
            <a:r>
              <a:rPr lang="ru-RU" b="1" dirty="0" smtClean="0"/>
              <a:t>.</a:t>
            </a:r>
            <a:endParaRPr lang="ru-RU" dirty="0" smtClean="0"/>
          </a:p>
          <a:p>
            <a:r>
              <a:rPr lang="ru-RU" b="1" dirty="0" smtClean="0"/>
              <a:t> </a:t>
            </a:r>
            <a:endParaRPr lang="ru-RU" dirty="0" smtClean="0"/>
          </a:p>
          <a:p>
            <a:r>
              <a:rPr lang="ru-RU" dirty="0" smtClean="0"/>
              <a:t>Найди пару, по совместной деятельности:</a:t>
            </a:r>
          </a:p>
          <a:p>
            <a:pPr lvl="0"/>
            <a:r>
              <a:rPr lang="ru-RU" dirty="0" err="1" smtClean="0"/>
              <a:t>Томирис</a:t>
            </a:r>
            <a:endParaRPr lang="ru-RU" dirty="0" smtClean="0"/>
          </a:p>
          <a:p>
            <a:pPr lvl="0"/>
            <a:r>
              <a:rPr lang="ru-RU" dirty="0" err="1" smtClean="0"/>
              <a:t>Тенгри</a:t>
            </a:r>
            <a:endParaRPr lang="ru-RU" dirty="0" smtClean="0"/>
          </a:p>
          <a:p>
            <a:pPr lvl="0"/>
            <a:r>
              <a:rPr lang="ru-RU" dirty="0" smtClean="0"/>
              <a:t>Аттила</a:t>
            </a:r>
          </a:p>
          <a:p>
            <a:endParaRPr lang="ru-RU" dirty="0"/>
          </a:p>
        </p:txBody>
      </p:sp>
      <p:pic>
        <p:nvPicPr>
          <p:cNvPr id="6146" name="Picture 2"/>
          <p:cNvPicPr>
            <a:picLocks noChangeAspect="1" noChangeArrowheads="1"/>
          </p:cNvPicPr>
          <p:nvPr/>
        </p:nvPicPr>
        <p:blipFill>
          <a:blip r:embed="rId2"/>
          <a:srcRect/>
          <a:stretch>
            <a:fillRect/>
          </a:stretch>
        </p:blipFill>
        <p:spPr bwMode="auto">
          <a:xfrm>
            <a:off x="6705600" y="5237163"/>
            <a:ext cx="2438400" cy="1620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214290"/>
          </a:xfrm>
        </p:spPr>
        <p:txBody>
          <a:bodyPr>
            <a:normAutofit fontScale="90000"/>
          </a:bodyPr>
          <a:lstStyle/>
          <a:p>
            <a:endParaRPr lang="ru-RU" dirty="0"/>
          </a:p>
        </p:txBody>
      </p:sp>
      <p:sp>
        <p:nvSpPr>
          <p:cNvPr id="16385" name="Rectangle 1"/>
          <p:cNvSpPr>
            <a:spLocks noGrp="1" noChangeArrowheads="1"/>
          </p:cNvSpPr>
          <p:nvPr>
            <p:ph idx="1"/>
          </p:nvPr>
        </p:nvSpPr>
        <p:spPr bwMode="auto">
          <a:xfrm>
            <a:off x="457201" y="714375"/>
            <a:ext cx="8401080" cy="267765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Упражнение </a:t>
            </a:r>
            <a:r>
              <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VI</a:t>
            </a:r>
            <a:r>
              <a:rPr kumimoji="0" lang="ru-RU"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Берется любое слово по теме урока, на каждую букву этого слова пишется новое слово.</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Например…</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Революция -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единство,воля,основа</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люди, </a:t>
            </a:r>
            <a:r>
              <a:rPr kumimoji="0" lang="ru-RU"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цель,идея</a:t>
            </a: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ярость.</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srcRect/>
          <a:stretch>
            <a:fillRect/>
          </a:stretch>
        </p:blipFill>
        <p:spPr bwMode="auto">
          <a:xfrm>
            <a:off x="6705600" y="5237163"/>
            <a:ext cx="2438400" cy="1620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214290"/>
          </a:xfrm>
        </p:spPr>
        <p:txBody>
          <a:bodyPr>
            <a:normAutofit fontScale="90000"/>
          </a:bodyPr>
          <a:lstStyle/>
          <a:p>
            <a:endParaRPr lang="ru-RU" dirty="0"/>
          </a:p>
        </p:txBody>
      </p:sp>
      <p:sp>
        <p:nvSpPr>
          <p:cNvPr id="3" name="Содержимое 2"/>
          <p:cNvSpPr>
            <a:spLocks noGrp="1"/>
          </p:cNvSpPr>
          <p:nvPr>
            <p:ph idx="1"/>
          </p:nvPr>
        </p:nvSpPr>
        <p:spPr>
          <a:xfrm>
            <a:off x="457200" y="500042"/>
            <a:ext cx="8229600" cy="5824558"/>
          </a:xfrm>
        </p:spPr>
        <p:txBody>
          <a:bodyPr/>
          <a:lstStyle/>
          <a:p>
            <a:r>
              <a:rPr lang="ru-RU" b="1" dirty="0" smtClean="0"/>
              <a:t>Упражнение </a:t>
            </a:r>
            <a:r>
              <a:rPr lang="en-US" b="1" dirty="0" smtClean="0"/>
              <a:t>VII</a:t>
            </a:r>
            <a:r>
              <a:rPr lang="ru-RU" b="1" dirty="0" smtClean="0"/>
              <a:t>.</a:t>
            </a:r>
            <a:endParaRPr lang="ru-RU" dirty="0" smtClean="0"/>
          </a:p>
          <a:p>
            <a:r>
              <a:rPr lang="ru-RU" dirty="0" smtClean="0"/>
              <a:t> </a:t>
            </a:r>
          </a:p>
          <a:p>
            <a:r>
              <a:rPr lang="ru-RU" dirty="0" smtClean="0"/>
              <a:t>Берутся наугад два слова по теме урока. Следует выписать в столбик как можно больше общих признаков этих предметов или явлений.</a:t>
            </a:r>
          </a:p>
          <a:p>
            <a:r>
              <a:rPr lang="ru-RU" dirty="0" smtClean="0"/>
              <a:t> </a:t>
            </a:r>
          </a:p>
          <a:p>
            <a:r>
              <a:rPr lang="ru-RU" dirty="0" smtClean="0"/>
              <a:t>Монархия                                           Республика</a:t>
            </a:r>
          </a:p>
          <a:p>
            <a:endParaRPr lang="ru-RU" dirty="0"/>
          </a:p>
        </p:txBody>
      </p:sp>
      <p:pic>
        <p:nvPicPr>
          <p:cNvPr id="8194" name="Picture 2"/>
          <p:cNvPicPr>
            <a:picLocks noChangeAspect="1" noChangeArrowheads="1"/>
          </p:cNvPicPr>
          <p:nvPr/>
        </p:nvPicPr>
        <p:blipFill>
          <a:blip r:embed="rId2"/>
          <a:srcRect/>
          <a:stretch>
            <a:fillRect/>
          </a:stretch>
        </p:blipFill>
        <p:spPr bwMode="auto">
          <a:xfrm>
            <a:off x="6705600" y="5237163"/>
            <a:ext cx="2438400" cy="1620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53</TotalTime>
  <Words>249</Words>
  <Application>Microsoft Office PowerPoint</Application>
  <PresentationFormat>Экран (4:3)</PresentationFormat>
  <Paragraphs>60</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Трек</vt:lpstr>
      <vt:lpstr>Акмолинская область Шортандинский район ГУ «Степная средняя школа»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Акмолинская область Шортандинский район ГУ «Степная средняя школа»</dc:title>
  <dc:creator>user</dc:creator>
  <cp:lastModifiedBy>Priemnaya</cp:lastModifiedBy>
  <cp:revision>7</cp:revision>
  <dcterms:created xsi:type="dcterms:W3CDTF">2017-04-06T03:38:01Z</dcterms:created>
  <dcterms:modified xsi:type="dcterms:W3CDTF">2018-08-23T03:51:57Z</dcterms:modified>
</cp:coreProperties>
</file>