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13.01.2018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13.01.2018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13.01.2018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Прямоугольник 1"/>
          <p:cNvSpPr/>
          <p:nvPr/>
        </p:nvSpPr>
        <p:spPr>
          <a:xfrm>
            <a:off x="1435867" y="1700808"/>
            <a:ext cx="6160469" cy="313932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Автомат и</a:t>
            </a:r>
          </a:p>
          <a:p>
            <a:pPr algn="ctr"/>
            <a:r>
              <a:rPr lang="ru-RU"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р</a:t>
            </a:r>
            <a:r>
              <a:rPr lang="ru-RU"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учной пулемет</a:t>
            </a:r>
          </a:p>
          <a:p>
            <a:pPr algn="ctr"/>
            <a:r>
              <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Калашникова</a:t>
            </a:r>
            <a:endParaRPr lang="ru-RU" sz="6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 name="Picture 3" descr="AK_7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rot="5400000">
            <a:off x="3662362" y="-1073869"/>
            <a:ext cx="1990725" cy="4803775"/>
          </a:xfrm>
          <a:prstGeom prst="rect">
            <a:avLst/>
          </a:prstGeom>
        </p:spPr>
      </p:pic>
      <p:pic>
        <p:nvPicPr>
          <p:cNvPr id="4" name="Picture 3" descr="Пул"/>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835175" y="4528517"/>
            <a:ext cx="5545137" cy="2428875"/>
          </a:xfrm>
          <a:prstGeom prst="rect">
            <a:avLst/>
          </a:prstGeom>
        </p:spPr>
      </p:pic>
    </p:spTree>
    <p:extLst>
      <p:ext uri="{BB962C8B-B14F-4D97-AF65-F5344CB8AC3E}">
        <p14:creationId xmlns:p14="http://schemas.microsoft.com/office/powerpoint/2010/main" val="3122800859"/>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35" presetClass="entr" presetSubtype="0"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style.rotation</p:attrName>
                                        </p:attrNameLst>
                                      </p:cBhvr>
                                      <p:tavLst>
                                        <p:tav tm="0">
                                          <p:val>
                                            <p:fltVal val="720"/>
                                          </p:val>
                                        </p:tav>
                                        <p:tav tm="100000">
                                          <p:val>
                                            <p:fltVal val="0"/>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r>
              <a:rPr lang="ru-RU" sz="2400" b="1" u="sng" dirty="0" err="1">
                <a:latin typeface="Times New Roman" panose="02020603050405020304" pitchFamily="18" charset="0"/>
                <a:cs typeface="Times New Roman" panose="02020603050405020304" pitchFamily="18" charset="0"/>
              </a:rPr>
              <a:t>Оcновные</a:t>
            </a:r>
            <a:r>
              <a:rPr lang="ru-RU" sz="2400" b="1" u="sng" dirty="0">
                <a:latin typeface="Times New Roman" panose="02020603050405020304" pitchFamily="18" charset="0"/>
                <a:cs typeface="Times New Roman" panose="02020603050405020304" pitchFamily="18" charset="0"/>
              </a:rPr>
              <a:t> требования и необходимые меры для обеспечения</a:t>
            </a:r>
            <a:r>
              <a:rPr lang="ru-RU" sz="2400" u="sng" dirty="0">
                <a:latin typeface="Times New Roman" panose="02020603050405020304" pitchFamily="18" charset="0"/>
                <a:cs typeface="Times New Roman" panose="02020603050405020304" pitchFamily="18" charset="0"/>
              </a:rPr>
              <a:t> </a:t>
            </a:r>
            <a:r>
              <a:rPr lang="ru-RU" sz="2400" b="1" u="sng" dirty="0">
                <a:latin typeface="Times New Roman" panose="02020603050405020304" pitchFamily="18" charset="0"/>
                <a:cs typeface="Times New Roman" panose="02020603050405020304" pitchFamily="18" charset="0"/>
              </a:rPr>
              <a:t>безопасности:</a:t>
            </a:r>
            <a:r>
              <a:rPr lang="ru-RU" sz="2400" u="sng" dirty="0">
                <a:latin typeface="Times New Roman" panose="02020603050405020304" pitchFamily="18" charset="0"/>
                <a:cs typeface="Times New Roman" panose="02020603050405020304" pitchFamily="18" charset="0"/>
              </a:rPr>
              <a:t/>
            </a:r>
            <a:br>
              <a:rPr lang="ru-RU" sz="2400" u="sng"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1. Отведение затворной рамы за рукоятку и отпускание ее при заряжании, а также нажатие на спусковой крючок производится только одной рукой.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2. Взяв автомат необходимо убедиться в отсутствии патрона патроннике и посторонних предметов в канале ствола.</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3. При всех действиях с автоматом не следует направлять его на людей или в сторону, где могут находиться люди.</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4. Во избежание ожога от тепла, выделяемого стволом при длительной стрельбе, автомат необходимо удерживать за рукоятку, цевье или присоединенный магазин.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5. По окончании сборки или стрельбы необходимо разрядить автомат, проверить отсутствие патрона в патроннике, сделать контрольный спуск и поставить автомат на предохранитель.</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070576"/>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Autofit/>
          </a:bodyPr>
          <a:lstStyle/>
          <a:p>
            <a:r>
              <a:rPr lang="ru-RU" sz="2400" b="1" u="sng" dirty="0">
                <a:latin typeface="Times New Roman" panose="02020603050405020304" pitchFamily="18" charset="0"/>
                <a:cs typeface="Times New Roman" panose="02020603050405020304" pitchFamily="18" charset="0"/>
              </a:rPr>
              <a:t>Меры безопасности при проведении стрельб:</a:t>
            </a:r>
            <a:r>
              <a:rPr lang="ru-RU" sz="2400" u="sng" dirty="0">
                <a:latin typeface="Times New Roman" panose="02020603050405020304" pitchFamily="18" charset="0"/>
                <a:cs typeface="Times New Roman" panose="02020603050405020304" pitchFamily="18" charset="0"/>
              </a:rPr>
              <a:t/>
            </a:r>
            <a:br>
              <a:rPr lang="ru-RU" sz="2400" u="sng"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В целях недопущения несчастных случаев и обеспечения безопасности как стреляющих, так и посторонних на стрельбах запрещается:</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1. Производить стрельбу из неисправного оружия и при поднятом белом флаге.</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2. Брать и заряжать оружие без команды (разрешения) руководителя стрельбы.</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3. Прицеливаться и направлять даже незаряженное оружие в стороны и в тыл, в мишени, если в направлении их находятся люди или животные, а также в людей или животных.</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4. Выносить заряженное оружие с огневого рубежа.</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5. Оставлять где бы то ни было заряженное оружие или передавать другим лицам без команды руководителя стрельб.</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6. Находится на огневом рубеже посторонним от команды (сигнала) «Огонь» до команды (сигнала) «Отбой».</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2616524"/>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18654"/>
            <a:ext cx="8229600" cy="6106690"/>
          </a:xfrm>
        </p:spPr>
        <p:txBody>
          <a:bodyPr>
            <a:noAutofit/>
          </a:bodyPr>
          <a:lstStyle/>
          <a:p>
            <a:r>
              <a:rPr lang="ru-RU" sz="3200" b="1" u="sng" dirty="0">
                <a:latin typeface="Times New Roman" panose="02020603050405020304" pitchFamily="18" charset="0"/>
                <a:cs typeface="Times New Roman" panose="02020603050405020304" pitchFamily="18" charset="0"/>
              </a:rPr>
              <a:t>Стрелок обязан</a:t>
            </a:r>
            <a:r>
              <a:rPr lang="ru-RU" sz="3200" u="sng" dirty="0">
                <a:latin typeface="Times New Roman" panose="02020603050405020304" pitchFamily="18" charset="0"/>
                <a:cs typeface="Times New Roman" panose="02020603050405020304" pitchFamily="18" charset="0"/>
              </a:rPr>
              <a:t>:</a:t>
            </a:r>
            <a:br>
              <a:rPr lang="ru-RU" sz="3200" u="sng"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держать оружие на линии огня дульной частью ствола под углом не менее 60 градусов независимо от того, заряжено оно или нет;</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оставлять оружие или передавать другому лицу только по команде руководителя стрельб, при этом предварительно разрядить оружие и убедиться в том, что в нем не осталось патронов;</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прекратить стрельбу при появлении в огневой зоне человека или животного.</a:t>
            </a:r>
            <a:br>
              <a:rPr lang="ru-RU"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654737"/>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850149352"/>
              </p:ext>
            </p:extLst>
          </p:nvPr>
        </p:nvGraphicFramePr>
        <p:xfrm>
          <a:off x="1267668" y="1412776"/>
          <a:ext cx="6616700" cy="4876800"/>
        </p:xfrm>
        <a:graphic>
          <a:graphicData uri="http://schemas.openxmlformats.org/drawingml/2006/table">
            <a:tbl>
              <a:tblPr firstRow="1" firstCol="1" bandRow="1">
                <a:tableStyleId>{5C22544A-7EE6-4342-B048-85BDC9FD1C3A}</a:tableStyleId>
              </a:tblPr>
              <a:tblGrid>
                <a:gridCol w="2205355"/>
                <a:gridCol w="2205355"/>
                <a:gridCol w="2205990"/>
              </a:tblGrid>
              <a:tr h="0">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Характеристики</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Автомат Калашникова </a:t>
                      </a:r>
                    </a:p>
                    <a:p>
                      <a:pPr algn="ctr">
                        <a:spcAft>
                          <a:spcPts val="0"/>
                        </a:spcAft>
                      </a:pPr>
                      <a:r>
                        <a:rPr lang="ru-RU" sz="1600">
                          <a:effectLst/>
                          <a:latin typeface="Times New Roman" panose="02020603050405020304" pitchFamily="18" charset="0"/>
                          <a:cs typeface="Times New Roman" panose="02020603050405020304" pitchFamily="18" charset="0"/>
                        </a:rPr>
                        <a:t>АК-74М</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Ручной пулемет Калашникова РПК-74М</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Калибр, мм</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Прицельная дальность, м</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Боевая скорострельность, выстр./мин:</a:t>
                      </a:r>
                    </a:p>
                    <a:p>
                      <a:pPr algn="ctr">
                        <a:spcAft>
                          <a:spcPts val="0"/>
                        </a:spcAft>
                      </a:pPr>
                      <a:r>
                        <a:rPr lang="ru-RU" sz="1600">
                          <a:effectLst/>
                          <a:latin typeface="Times New Roman" panose="02020603050405020304" pitchFamily="18" charset="0"/>
                          <a:cs typeface="Times New Roman" panose="02020603050405020304" pitchFamily="18" charset="0"/>
                        </a:rPr>
                        <a:t>- одиночными</a:t>
                      </a:r>
                    </a:p>
                    <a:p>
                      <a:pPr algn="ctr">
                        <a:spcAft>
                          <a:spcPts val="0"/>
                        </a:spcAft>
                      </a:pPr>
                      <a:r>
                        <a:rPr lang="ru-RU" sz="1600">
                          <a:effectLst/>
                          <a:latin typeface="Times New Roman" panose="02020603050405020304" pitchFamily="18" charset="0"/>
                          <a:cs typeface="Times New Roman" panose="02020603050405020304" pitchFamily="18" charset="0"/>
                        </a:rPr>
                        <a:t>- очередями</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Масса, кг</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Длина, мм</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Емкость магазина, патронов</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Количество операций при неполной разборке</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0">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Основные части и механизмы</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a:effectLst/>
                          <a:latin typeface="Times New Roman" panose="02020603050405020304" pitchFamily="18" charset="0"/>
                          <a:cs typeface="Times New Roman" panose="02020603050405020304" pitchFamily="18" charset="0"/>
                        </a:rPr>
                        <a:t> </a:t>
                      </a:r>
                      <a:endParaRPr lang="ru-RU" sz="160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lgn="just">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
        <p:nvSpPr>
          <p:cNvPr id="3" name="Rectangle 1"/>
          <p:cNvSpPr>
            <a:spLocks noChangeArrowheads="1"/>
          </p:cNvSpPr>
          <p:nvPr/>
        </p:nvSpPr>
        <p:spPr bwMode="auto">
          <a:xfrm>
            <a:off x="874225" y="120114"/>
            <a:ext cx="745582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Используя плакаты формата А3 «Автомат Калашникова»,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«Ручной пулемет Калашникова»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заполнить сравнительную таблицу «АК-74М – РПК-74М»</a:t>
            </a:r>
            <a:endPar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309114344"/>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a:bodyPr>
          <a:lstStyle/>
          <a:p>
            <a:pPr algn="just"/>
            <a:r>
              <a:rPr lang="ru-RU" sz="3200" b="1" u="sng" dirty="0">
                <a:latin typeface="Times New Roman" panose="02020603050405020304" pitchFamily="18" charset="0"/>
                <a:cs typeface="Times New Roman" panose="02020603050405020304" pitchFamily="18" charset="0"/>
              </a:rPr>
              <a:t>Продолжите определения на карточках</a:t>
            </a:r>
            <a:r>
              <a:rPr lang="ru-RU" sz="3200" b="1" u="sng" dirty="0" smtClean="0">
                <a:latin typeface="Times New Roman" panose="02020603050405020304" pitchFamily="18" charset="0"/>
                <a:cs typeface="Times New Roman" panose="02020603050405020304" pitchFamily="18" charset="0"/>
              </a:rPr>
              <a:t>:</a:t>
            </a:r>
            <a:br>
              <a:rPr lang="ru-RU" sz="3200" b="1" u="sng"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1. Автомат и ручной пулемет Калашникова предназначены для</a:t>
            </a:r>
            <a:r>
              <a:rPr lang="ru-RU" sz="3200" dirty="0" smtClean="0">
                <a:latin typeface="Times New Roman" panose="02020603050405020304" pitchFamily="18" charset="0"/>
                <a:cs typeface="Times New Roman" panose="02020603050405020304" pitchFamily="18" charset="0"/>
              </a:rPr>
              <a:t>_______________________</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2. Основными частями и механизмами АК и РПК являются</a:t>
            </a:r>
            <a:r>
              <a:rPr lang="ru-RU" sz="3200" dirty="0" smtClean="0">
                <a:latin typeface="Times New Roman" panose="02020603050405020304" pitchFamily="18" charset="0"/>
                <a:cs typeface="Times New Roman" panose="02020603050405020304" pitchFamily="18" charset="0"/>
              </a:rPr>
              <a:t>___________________________</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3. При проведении стрельб необходимо соблюдать следующие меры безопасности</a:t>
            </a:r>
            <a:r>
              <a:rPr lang="ru-RU" sz="3200" dirty="0" smtClean="0">
                <a:latin typeface="Times New Roman" panose="02020603050405020304" pitchFamily="18" charset="0"/>
                <a:cs typeface="Times New Roman" panose="02020603050405020304" pitchFamily="18" charset="0"/>
              </a:rPr>
              <a:t>: _______________________________________</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06937"/>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18654"/>
            <a:ext cx="8229600" cy="6178698"/>
          </a:xfrm>
        </p:spPr>
        <p:txBody>
          <a:bodyPr/>
          <a:lstStyle/>
          <a:p>
            <a:r>
              <a:rPr lang="ru-RU" b="1" u="sng" dirty="0" smtClean="0">
                <a:latin typeface="Times New Roman" panose="02020603050405020304" pitchFamily="18" charset="0"/>
                <a:cs typeface="Times New Roman" panose="02020603050405020304" pitchFamily="18" charset="0"/>
              </a:rPr>
              <a:t>Домашнее задание</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Тема: «Автомат и ручной пулемет Калашникова».</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Подготовить доклад «Стрелковое оружие иностранных государств».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3171573"/>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701805114"/>
              </p:ext>
            </p:extLst>
          </p:nvPr>
        </p:nvGraphicFramePr>
        <p:xfrm>
          <a:off x="1763688" y="800042"/>
          <a:ext cx="5476650" cy="6379464"/>
        </p:xfrm>
        <a:graphic>
          <a:graphicData uri="http://schemas.openxmlformats.org/drawingml/2006/table">
            <a:tbl>
              <a:tblPr firstRow="1" firstCol="1" bandRow="1">
                <a:tableStyleId>{5C22544A-7EE6-4342-B048-85BDC9FD1C3A}</a:tableStyleId>
              </a:tblPr>
              <a:tblGrid>
                <a:gridCol w="2738325"/>
                <a:gridCol w="2738325"/>
              </a:tblGrid>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Войсковые звания</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Корабельные звания</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gridSpan="2">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Состав солдат (матросов)</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hMerge="1">
                  <a:txBody>
                    <a:bodyPr/>
                    <a:lstStyle/>
                    <a:p>
                      <a:endParaRPr lang="ru-RU"/>
                    </a:p>
                  </a:txBody>
                  <a:tcPr/>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Матрос</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Старший матрос</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gridSpan="2">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Состав сержантов (старшин)</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hMerge="1">
                  <a:txBody>
                    <a:bodyPr/>
                    <a:lstStyle/>
                    <a:p>
                      <a:endParaRPr lang="ru-RU"/>
                    </a:p>
                  </a:txBody>
                  <a:tcPr/>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Старшина второй статьи</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Старшина первой статьи</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Главный старшина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Старшина третьего класса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Старшина второго класса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Старшина первого класса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Штаб-старшина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Мастер-старшина</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gridSpan="2">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Младший офицерский состав</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hMerge="1">
                  <a:txBody>
                    <a:bodyPr/>
                    <a:lstStyle/>
                    <a:p>
                      <a:endParaRPr lang="ru-RU"/>
                    </a:p>
                  </a:txBody>
                  <a:tcPr/>
                </a:tc>
              </a:tr>
              <a:tr h="174075">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Лейтенант</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Старший лейтенант</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Капитан-лейтенант</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gridSpan="2">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Старший офицерский состав</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hMerge="1">
                  <a:txBody>
                    <a:bodyPr/>
                    <a:lstStyle/>
                    <a:p>
                      <a:endParaRPr lang="ru-RU"/>
                    </a:p>
                  </a:txBody>
                  <a:tcPr/>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Капитан третьего ранга</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Капитан второго ранга</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Капитан первого ранга</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gridSpan="2">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Высший офицерский состав</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c hMerge="1">
                  <a:txBody>
                    <a:bodyPr/>
                    <a:lstStyle/>
                    <a:p>
                      <a:endParaRPr lang="ru-RU"/>
                    </a:p>
                  </a:txBody>
                  <a:tcPr/>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Контр-адмирал</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Вице-адмирал</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Адмирал</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r h="174075">
                <a:tc>
                  <a:txBody>
                    <a:bodyPr/>
                    <a:lstStyle/>
                    <a:p>
                      <a:pPr algn="ctr">
                        <a:lnSpc>
                          <a:spcPct val="115000"/>
                        </a:lnSpc>
                        <a:spcAft>
                          <a:spcPts val="0"/>
                        </a:spcAft>
                      </a:pPr>
                      <a:r>
                        <a:rPr lang="ru-RU" sz="1400">
                          <a:effectLst/>
                          <a:latin typeface="Times New Roman" panose="02020603050405020304" pitchFamily="18" charset="0"/>
                          <a:cs typeface="Times New Roman" panose="02020603050405020304" pitchFamily="18" charset="0"/>
                        </a:rPr>
                        <a:t> </a:t>
                      </a:r>
                      <a:endParaRPr lang="ru-RU" sz="1400">
                        <a:effectLst/>
                        <a:latin typeface="Times New Roman" panose="02020603050405020304" pitchFamily="18" charset="0"/>
                        <a:ea typeface="Calibri"/>
                        <a:cs typeface="Times New Roman" panose="02020603050405020304" pitchFamily="18" charset="0"/>
                      </a:endParaRPr>
                    </a:p>
                  </a:txBody>
                  <a:tcPr marL="56764" marR="56764" marT="0" marB="0"/>
                </a:tc>
                <a:tc>
                  <a:txBody>
                    <a:bodyPr/>
                    <a:lstStyle/>
                    <a:p>
                      <a:pPr algn="ctr">
                        <a:lnSpc>
                          <a:spcPct val="115000"/>
                        </a:lnSpc>
                        <a:spcAft>
                          <a:spcPts val="0"/>
                        </a:spcAft>
                      </a:pPr>
                      <a:r>
                        <a:rPr lang="ru-RU"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a:cs typeface="Times New Roman" panose="02020603050405020304" pitchFamily="18" charset="0"/>
                      </a:endParaRPr>
                    </a:p>
                  </a:txBody>
                  <a:tcPr marL="56764" marR="56764" marT="0" marB="0"/>
                </a:tc>
              </a:tr>
            </a:tbl>
          </a:graphicData>
        </a:graphic>
      </p:graphicFrame>
      <p:sp>
        <p:nvSpPr>
          <p:cNvPr id="3" name="Rectangle 1"/>
          <p:cNvSpPr>
            <a:spLocks noChangeArrowheads="1"/>
          </p:cNvSpPr>
          <p:nvPr/>
        </p:nvSpPr>
        <p:spPr bwMode="auto">
          <a:xfrm>
            <a:off x="1380011" y="124853"/>
            <a:ext cx="65989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Заполните таблицу соответствия воинских званий военнослужащий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Вооруженных сил Республики Казахстан</a:t>
            </a:r>
            <a:endParaRPr kumimoji="0" lang="ru-RU" altLang="ru-RU" sz="1600" b="1"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78494120"/>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99992" y="346646"/>
            <a:ext cx="4464496" cy="6178698"/>
          </a:xfrm>
        </p:spPr>
        <p:txBody>
          <a:bodyPr>
            <a:normAutofit/>
          </a:bodyPr>
          <a:lstStyle/>
          <a:p>
            <a:r>
              <a:rPr lang="ru-RU" sz="2800" b="1" i="1" dirty="0">
                <a:latin typeface="Times New Roman" panose="02020603050405020304" pitchFamily="18" charset="0"/>
                <a:cs typeface="Times New Roman" panose="02020603050405020304" pitchFamily="18" charset="0"/>
              </a:rPr>
              <a:t>Михаил Тимофеевич Калашников</a:t>
            </a:r>
            <a:r>
              <a:rPr lang="ru-RU" sz="2800" i="1" dirty="0">
                <a:latin typeface="Times New Roman" panose="02020603050405020304" pitchFamily="18" charset="0"/>
                <a:cs typeface="Times New Roman" panose="02020603050405020304" pitchFamily="18" charset="0"/>
              </a:rPr>
              <a:t> (10 ноября 1919, с. </a:t>
            </a:r>
            <a:r>
              <a:rPr lang="ru-RU" sz="2800" i="1" dirty="0" smtClean="0">
                <a:latin typeface="Times New Roman" panose="02020603050405020304" pitchFamily="18" charset="0"/>
                <a:cs typeface="Times New Roman" panose="02020603050405020304" pitchFamily="18" charset="0"/>
              </a:rPr>
              <a:t>Курья, </a:t>
            </a:r>
            <a:r>
              <a:rPr lang="ru-RU" sz="2800" i="1" dirty="0">
                <a:latin typeface="Times New Roman" panose="02020603050405020304" pitchFamily="18" charset="0"/>
                <a:cs typeface="Times New Roman" panose="02020603050405020304" pitchFamily="18" charset="0"/>
              </a:rPr>
              <a:t>Алтайская губерния — 23 декабря 2013, Ижевск) — советский и российский конструктор </a:t>
            </a:r>
            <a:r>
              <a:rPr lang="ru-RU" sz="2800" i="1" dirty="0" smtClean="0">
                <a:latin typeface="Times New Roman" panose="02020603050405020304" pitchFamily="18" charset="0"/>
                <a:cs typeface="Times New Roman" panose="02020603050405020304" pitchFamily="18" charset="0"/>
              </a:rPr>
              <a:t/>
            </a:r>
            <a:br>
              <a:rPr lang="ru-RU" sz="2800" i="1" dirty="0" smtClean="0">
                <a:latin typeface="Times New Roman" panose="02020603050405020304" pitchFamily="18" charset="0"/>
                <a:cs typeface="Times New Roman" panose="02020603050405020304" pitchFamily="18" charset="0"/>
              </a:rPr>
            </a:br>
            <a:r>
              <a:rPr lang="ru-RU" sz="2800" i="1" dirty="0" smtClean="0">
                <a:latin typeface="Times New Roman" panose="02020603050405020304" pitchFamily="18" charset="0"/>
                <a:cs typeface="Times New Roman" panose="02020603050405020304" pitchFamily="18" charset="0"/>
              </a:rPr>
              <a:t>стрелкового</a:t>
            </a:r>
            <a:r>
              <a:rPr lang="ru-RU" sz="2800" i="1" dirty="0">
                <a:latin typeface="Times New Roman" panose="02020603050405020304" pitchFamily="18" charset="0"/>
                <a:cs typeface="Times New Roman" panose="02020603050405020304" pitchFamily="18" charset="0"/>
              </a:rPr>
              <a:t> оружия,  </a:t>
            </a:r>
            <a:r>
              <a:rPr lang="ru-RU" sz="2800" i="1" dirty="0" smtClean="0">
                <a:latin typeface="Times New Roman" panose="02020603050405020304" pitchFamily="18" charset="0"/>
                <a:cs typeface="Times New Roman" panose="02020603050405020304" pitchFamily="18" charset="0"/>
              </a:rPr>
              <a:t/>
            </a:r>
            <a:br>
              <a:rPr lang="ru-RU" sz="2800" i="1" dirty="0" smtClean="0">
                <a:latin typeface="Times New Roman" panose="02020603050405020304" pitchFamily="18" charset="0"/>
                <a:cs typeface="Times New Roman" panose="02020603050405020304" pitchFamily="18" charset="0"/>
              </a:rPr>
            </a:br>
            <a:r>
              <a:rPr lang="ru-RU" sz="2800" i="1" dirty="0" smtClean="0">
                <a:latin typeface="Times New Roman" panose="02020603050405020304" pitchFamily="18" charset="0"/>
                <a:cs typeface="Times New Roman" panose="02020603050405020304" pitchFamily="18" charset="0"/>
              </a:rPr>
              <a:t>доктор </a:t>
            </a:r>
            <a:r>
              <a:rPr lang="ru-RU" sz="2800" i="1" dirty="0">
                <a:latin typeface="Times New Roman" panose="02020603050405020304" pitchFamily="18" charset="0"/>
                <a:cs typeface="Times New Roman" panose="02020603050405020304" pitchFamily="18" charset="0"/>
              </a:rPr>
              <a:t>технических наук (1971), генерал-лейтенант (1999), изобрёл всемирно известный автомат Калашникова (АК).</a:t>
            </a:r>
          </a:p>
        </p:txBody>
      </p:sp>
      <p:pic>
        <p:nvPicPr>
          <p:cNvPr id="1026" name="Picture 2" descr="C:\Documents and Settings\Приемная\Рабочий стол\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80728"/>
            <a:ext cx="3456384" cy="488041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745593"/>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2"/>
          <p:cNvSpPr txBox="1">
            <a:spLocks noRot="1" noChangeArrowheads="1"/>
          </p:cNvSpPr>
          <p:nvPr/>
        </p:nvSpPr>
        <p:spPr>
          <a:xfrm>
            <a:off x="1692275" y="179388"/>
            <a:ext cx="6262688" cy="576262"/>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effectLst>
            <a:outerShdw dist="35921" dir="2700000" algn="ctr" rotWithShape="0">
              <a:srgbClr val="FF3300"/>
            </a:outerShdw>
          </a:effectLst>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ru-RU" sz="3200" b="1" smtClean="0">
                <a:solidFill>
                  <a:srgbClr val="FF0000"/>
                </a:solidFill>
              </a:rPr>
              <a:t>Автомат Калашникова (АК-74)</a:t>
            </a:r>
            <a:endParaRPr lang="ru-RU" sz="3200" b="1" dirty="0">
              <a:solidFill>
                <a:srgbClr val="FF0000"/>
              </a:solidFill>
            </a:endParaRPr>
          </a:p>
        </p:txBody>
      </p:sp>
      <p:pic>
        <p:nvPicPr>
          <p:cNvPr id="3" name="Picture 3" descr="AK_7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rot="2218860">
            <a:off x="1506337" y="1461968"/>
            <a:ext cx="1990725" cy="4803775"/>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598713695"/>
              </p:ext>
            </p:extLst>
          </p:nvPr>
        </p:nvGraphicFramePr>
        <p:xfrm>
          <a:off x="4211960" y="1628800"/>
          <a:ext cx="4078287" cy="3788580"/>
        </p:xfrm>
        <a:graphic>
          <a:graphicData uri="http://schemas.openxmlformats.org/drawingml/2006/table">
            <a:tbl>
              <a:tblPr/>
              <a:tblGrid>
                <a:gridCol w="2947987"/>
                <a:gridCol w="219075"/>
                <a:gridCol w="911225"/>
              </a:tblGrid>
              <a:tr h="374650">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Масса, кг</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3.6</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6238">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Калибр, мм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5.45</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4650">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Ёмкость магазина,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30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4650">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Боекомплект,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270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6238">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Боев. </a:t>
                      </a: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скоростр</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в/мин.</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40-100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4650">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Прицельная дальность, 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1000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4650">
                <a:tc gridSpan="2">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Дальн</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эффект. огня, 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до 500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74650">
                <a:tc gridSpan="3">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Дальн</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прямого выстрела, м</a:t>
                      </a:r>
                    </a:p>
                  </a:txBody>
                  <a:tcPr marL="74058" marR="74058" marT="37029" marB="3702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c hMerge="1">
                  <a:txBody>
                    <a:bodyPr/>
                    <a:lstStyle/>
                    <a:p>
                      <a:endParaRPr lang="ru-RU"/>
                    </a:p>
                  </a:txBody>
                  <a:tcPr/>
                </a:tc>
              </a:tr>
              <a:tr h="37623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грудной фигуре</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440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r h="374650">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ростовой фигуре</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625</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bl>
          </a:graphicData>
        </a:graphic>
      </p:graphicFrame>
    </p:spTree>
    <p:extLst>
      <p:ext uri="{BB962C8B-B14F-4D97-AF65-F5344CB8AC3E}">
        <p14:creationId xmlns:p14="http://schemas.microsoft.com/office/powerpoint/2010/main" val="2665109433"/>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23" presetClass="entr" presetSubtype="16"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Rectangle 2"/>
          <p:cNvSpPr txBox="1">
            <a:spLocks noRot="1" noChangeArrowheads="1"/>
          </p:cNvSpPr>
          <p:nvPr/>
        </p:nvSpPr>
        <p:spPr>
          <a:xfrm>
            <a:off x="1476375" y="179388"/>
            <a:ext cx="6551613" cy="636587"/>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effectLst>
            <a:outerShdw dist="35921" dir="2700000" algn="ctr" rotWithShape="0">
              <a:srgbClr val="FF3300"/>
            </a:outerShdw>
          </a:effectLst>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ru-RU" sz="3200" b="1" smtClean="0">
                <a:solidFill>
                  <a:srgbClr val="FF0000"/>
                </a:solidFill>
              </a:rPr>
              <a:t>Автомат Калашникова (АКС-74)</a:t>
            </a:r>
            <a:endParaRPr lang="ru-RU" sz="3200" b="1">
              <a:solidFill>
                <a:srgbClr val="FF0000"/>
              </a:solidFill>
            </a:endParaRPr>
          </a:p>
        </p:txBody>
      </p:sp>
      <p:pic>
        <p:nvPicPr>
          <p:cNvPr id="3" name="Picture 3" descr="1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467544" y="1988666"/>
            <a:ext cx="3660775" cy="3384550"/>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92643809"/>
              </p:ext>
            </p:extLst>
          </p:nvPr>
        </p:nvGraphicFramePr>
        <p:xfrm>
          <a:off x="4427736" y="2003261"/>
          <a:ext cx="4176712" cy="3788740"/>
        </p:xfrm>
        <a:graphic>
          <a:graphicData uri="http://schemas.openxmlformats.org/drawingml/2006/table">
            <a:tbl>
              <a:tblPr/>
              <a:tblGrid>
                <a:gridCol w="3160712"/>
                <a:gridCol w="1016000"/>
              </a:tblGrid>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Масса, кг</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3.6</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Калибр, мм</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5.45</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Ёмкость магазина, шт.</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Боекомплект, шт.</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270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a:t>
                      </a: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скоростр</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в/мин.</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40-100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Прицельная дальность, м</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1000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эффект. огня, м</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до 500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прямого выстрела, м</a:t>
                      </a:r>
                    </a:p>
                  </a:txBody>
                  <a:tcPr marL="74058" marR="74058" marT="37037" marB="3703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   - по грудной фигуре</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440</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456">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ростовой фигуре</a:t>
                      </a:r>
                    </a:p>
                  </a:txBody>
                  <a:tcPr marL="74058" marR="74058" marT="37037" marB="370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625</a:t>
                      </a:r>
                    </a:p>
                  </a:txBody>
                  <a:tcPr marL="74058" marR="74058" marT="37037" marB="370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spTree>
    <p:extLst>
      <p:ext uri="{BB962C8B-B14F-4D97-AF65-F5344CB8AC3E}">
        <p14:creationId xmlns:p14="http://schemas.microsoft.com/office/powerpoint/2010/main" val="1899589500"/>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35"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style.rotation</p:attrName>
                                        </p:attrNameLst>
                                      </p:cBhvr>
                                      <p:tavLst>
                                        <p:tav tm="0">
                                          <p:val>
                                            <p:fltVal val="720"/>
                                          </p:val>
                                        </p:tav>
                                        <p:tav tm="100000">
                                          <p:val>
                                            <p:fltVal val="0"/>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 name="Rectangle 2"/>
          <p:cNvSpPr txBox="1">
            <a:spLocks noRot="1" noChangeArrowheads="1"/>
          </p:cNvSpPr>
          <p:nvPr/>
        </p:nvSpPr>
        <p:spPr>
          <a:xfrm>
            <a:off x="1544638" y="179388"/>
            <a:ext cx="6483350" cy="576262"/>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effectLst>
            <a:outerShdw dist="35921" dir="2700000" algn="ctr" rotWithShape="0">
              <a:srgbClr val="FF3300"/>
            </a:outerShdw>
          </a:effectLst>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ru-RU" sz="3000" b="1" smtClean="0">
                <a:solidFill>
                  <a:srgbClr val="FF0000"/>
                </a:solidFill>
              </a:rPr>
              <a:t>Автомат Калашникова (АКС-74У)</a:t>
            </a:r>
            <a:endParaRPr lang="ru-RU" sz="3000" b="1">
              <a:solidFill>
                <a:srgbClr val="FF0000"/>
              </a:solidFill>
            </a:endParaRPr>
          </a:p>
        </p:txBody>
      </p:sp>
      <p:pic>
        <p:nvPicPr>
          <p:cNvPr id="3" name="Picture 3" descr="AKS_74U"/>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rot="18931538">
            <a:off x="987442" y="1864963"/>
            <a:ext cx="2060575" cy="4176712"/>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1698426687"/>
              </p:ext>
            </p:extLst>
          </p:nvPr>
        </p:nvGraphicFramePr>
        <p:xfrm>
          <a:off x="4572000" y="1988840"/>
          <a:ext cx="4032250" cy="3714486"/>
        </p:xfrm>
        <a:graphic>
          <a:graphicData uri="http://schemas.openxmlformats.org/drawingml/2006/table">
            <a:tbl>
              <a:tblPr/>
              <a:tblGrid>
                <a:gridCol w="3173413"/>
                <a:gridCol w="858837"/>
              </a:tblGrid>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Масса, кг</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Калибр, мм</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5.45</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Ёмкость магазина, шт.</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30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Боекомплект, шт.</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270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a:t>
                      </a: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скоростр</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в/мин.</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40-100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Прицельная дальность, м</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500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эффект. огня, м</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до 200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48368">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прямого выстрела, м</a:t>
                      </a:r>
                    </a:p>
                  </a:txBody>
                  <a:tcPr marL="74058" marR="74058" marT="37027" marB="3702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r h="34836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грудной фигуре</a:t>
                      </a:r>
                    </a:p>
                  </a:txBody>
                  <a:tcPr marL="74058" marR="74058" marT="37027" marB="370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360</a:t>
                      </a:r>
                    </a:p>
                  </a:txBody>
                  <a:tcPr marL="74058" marR="74058" marT="37027" marB="370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spTree>
    <p:extLst>
      <p:ext uri="{BB962C8B-B14F-4D97-AF65-F5344CB8AC3E}">
        <p14:creationId xmlns:p14="http://schemas.microsoft.com/office/powerpoint/2010/main" val="3866771517"/>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35"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style.rotation</p:attrName>
                                        </p:attrNameLst>
                                      </p:cBhvr>
                                      <p:tavLst>
                                        <p:tav tm="0">
                                          <p:val>
                                            <p:fltVal val="720"/>
                                          </p:val>
                                        </p:tav>
                                        <p:tav tm="100000">
                                          <p:val>
                                            <p:fltVal val="0"/>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Rectangle 2"/>
          <p:cNvSpPr txBox="1">
            <a:spLocks noRot="1" noChangeArrowheads="1"/>
          </p:cNvSpPr>
          <p:nvPr/>
        </p:nvSpPr>
        <p:spPr>
          <a:xfrm>
            <a:off x="1547813" y="179388"/>
            <a:ext cx="6503987" cy="576262"/>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effectLst>
            <a:outerShdw dist="35921" dir="2700000" algn="ctr" rotWithShape="0">
              <a:srgbClr val="FF3300"/>
            </a:outerShdw>
          </a:effectLst>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ru-RU" sz="3200" b="1" smtClean="0">
                <a:solidFill>
                  <a:srgbClr val="FF0000"/>
                </a:solidFill>
              </a:rPr>
              <a:t>Пулемёт Калашникова (РПК-74)</a:t>
            </a:r>
            <a:endParaRPr lang="ru-RU" sz="3200" b="1">
              <a:solidFill>
                <a:srgbClr val="FF0000"/>
              </a:solidFill>
            </a:endParaRPr>
          </a:p>
        </p:txBody>
      </p:sp>
      <p:pic>
        <p:nvPicPr>
          <p:cNvPr id="3" name="Picture 3" descr="Пул"/>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835696" y="1288157"/>
            <a:ext cx="5545137" cy="2428875"/>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128983162"/>
              </p:ext>
            </p:extLst>
          </p:nvPr>
        </p:nvGraphicFramePr>
        <p:xfrm>
          <a:off x="585663" y="4149080"/>
          <a:ext cx="3770313" cy="2200840"/>
        </p:xfrm>
        <a:graphic>
          <a:graphicData uri="http://schemas.openxmlformats.org/drawingml/2006/table">
            <a:tbl>
              <a:tblPr/>
              <a:tblGrid>
                <a:gridCol w="2751138"/>
                <a:gridCol w="1019175"/>
              </a:tblGrid>
              <a:tr h="330200">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Масса, кг</a:t>
                      </a:r>
                    </a:p>
                  </a:txBody>
                  <a:tcPr marL="29157" marR="29157" marT="37904" marB="37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5.46</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28613">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Калибр, мм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5.45</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28613">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Ёмкость магазина,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45</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28613">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Боекомплект,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900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28613">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Б/скоростр., в/мин.</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50-150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017661196"/>
              </p:ext>
            </p:extLst>
          </p:nvPr>
        </p:nvGraphicFramePr>
        <p:xfrm>
          <a:off x="4741490" y="4162728"/>
          <a:ext cx="3790950" cy="2199090"/>
        </p:xfrm>
        <a:graphic>
          <a:graphicData uri="http://schemas.openxmlformats.org/drawingml/2006/table">
            <a:tbl>
              <a:tblPr/>
              <a:tblGrid>
                <a:gridCol w="2911475"/>
                <a:gridCol w="879475"/>
              </a:tblGrid>
              <a:tr h="33178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Прицельная дальность, 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1000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эффект. огня, 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до 500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прямого выстрела, м</a:t>
                      </a:r>
                    </a:p>
                  </a:txBody>
                  <a:tcPr marL="74058" marR="74058" marT="37029" marB="3702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грудной фигуре</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460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ростовой фигуре</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640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spTree>
    <p:extLst>
      <p:ext uri="{BB962C8B-B14F-4D97-AF65-F5344CB8AC3E}">
        <p14:creationId xmlns:p14="http://schemas.microsoft.com/office/powerpoint/2010/main" val="461698207"/>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35"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style.rotation</p:attrName>
                                        </p:attrNameLst>
                                      </p:cBhvr>
                                      <p:tavLst>
                                        <p:tav tm="0">
                                          <p:val>
                                            <p:fltVal val="720"/>
                                          </p:val>
                                        </p:tav>
                                        <p:tav tm="100000">
                                          <p:val>
                                            <p:fltVal val="0"/>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5400000" scaled="0"/>
        </a:gradFill>
        <a:effectLst/>
      </p:bgPr>
    </p:bg>
    <p:spTree>
      <p:nvGrpSpPr>
        <p:cNvPr id="1" name=""/>
        <p:cNvGrpSpPr/>
        <p:nvPr/>
      </p:nvGrpSpPr>
      <p:grpSpPr>
        <a:xfrm>
          <a:off x="0" y="0"/>
          <a:ext cx="0" cy="0"/>
          <a:chOff x="0" y="0"/>
          <a:chExt cx="0" cy="0"/>
        </a:xfrm>
      </p:grpSpPr>
      <p:sp>
        <p:nvSpPr>
          <p:cNvPr id="2" name="Rectangle 2"/>
          <p:cNvSpPr txBox="1">
            <a:spLocks noRot="1" noChangeArrowheads="1"/>
          </p:cNvSpPr>
          <p:nvPr/>
        </p:nvSpPr>
        <p:spPr>
          <a:xfrm>
            <a:off x="1619250" y="179388"/>
            <a:ext cx="6361113" cy="576262"/>
          </a:xfrm>
          <a:prstGeom prst="rect">
            <a:avLst/>
          </a:prstGeom>
          <a:gradFill rotWithShape="1">
            <a:gsLst>
              <a:gs pos="0">
                <a:srgbClr val="00FFFF">
                  <a:gamma/>
                  <a:shade val="46275"/>
                  <a:invGamma/>
                </a:srgbClr>
              </a:gs>
              <a:gs pos="50000">
                <a:srgbClr val="00FFFF"/>
              </a:gs>
              <a:gs pos="100000">
                <a:srgbClr val="00FFFF">
                  <a:gamma/>
                  <a:shade val="46275"/>
                  <a:invGamma/>
                </a:srgbClr>
              </a:gs>
            </a:gsLst>
            <a:lin ang="5400000" scaled="1"/>
          </a:gradFill>
          <a:effectLst>
            <a:outerShdw dist="35921" dir="2700000" algn="ctr" rotWithShape="0">
              <a:srgbClr val="FF3300"/>
            </a:outerShdw>
          </a:effectLst>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ru-RU" sz="3200" b="1" smtClean="0">
                <a:solidFill>
                  <a:srgbClr val="FF0000"/>
                </a:solidFill>
              </a:rPr>
              <a:t>Пулемёт Калашникова (ПКМ)</a:t>
            </a:r>
            <a:endParaRPr lang="ru-RU" sz="3200" b="1">
              <a:solidFill>
                <a:srgbClr val="FF0000"/>
              </a:solidFill>
            </a:endParaRPr>
          </a:p>
        </p:txBody>
      </p:sp>
      <p:pic>
        <p:nvPicPr>
          <p:cNvPr id="3" name="Picture 3" descr="Пул"/>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15553" y="1484685"/>
            <a:ext cx="6512831" cy="2808411"/>
          </a:xfrm>
          <a:prstGeom prst="rect">
            <a:avLst/>
          </a:prstGeom>
        </p:spPr>
      </p:pic>
      <p:graphicFrame>
        <p:nvGraphicFramePr>
          <p:cNvPr id="4" name="Таблица 3"/>
          <p:cNvGraphicFramePr>
            <a:graphicFrameLocks noGrp="1"/>
          </p:cNvGraphicFramePr>
          <p:nvPr>
            <p:extLst>
              <p:ext uri="{D42A27DB-BD31-4B8C-83A1-F6EECF244321}">
                <p14:modId xmlns:p14="http://schemas.microsoft.com/office/powerpoint/2010/main" val="327947430"/>
              </p:ext>
            </p:extLst>
          </p:nvPr>
        </p:nvGraphicFramePr>
        <p:xfrm>
          <a:off x="421010" y="4653136"/>
          <a:ext cx="4078982" cy="1903040"/>
        </p:xfrm>
        <a:graphic>
          <a:graphicData uri="http://schemas.openxmlformats.org/drawingml/2006/table">
            <a:tbl>
              <a:tblPr/>
              <a:tblGrid>
                <a:gridCol w="3108772"/>
                <a:gridCol w="970210"/>
              </a:tblGrid>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Прицельная дальность, м</a:t>
                      </a:r>
                    </a:p>
                  </a:txBody>
                  <a:tcPr marL="29157" marR="29157" marT="37904" marB="37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1500</a:t>
                      </a:r>
                    </a:p>
                  </a:txBody>
                  <a:tcPr marL="29157" marR="29157" marT="37904" marB="37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эффект. огня, м</a:t>
                      </a:r>
                    </a:p>
                  </a:txBody>
                  <a:tcPr marL="29157" marR="29157" marT="37904" marB="37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до 800</a:t>
                      </a:r>
                    </a:p>
                  </a:txBody>
                  <a:tcPr marL="29157" marR="29157" marT="37904" marB="37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gridSpan="2">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Д. прямого выстрела, м</a:t>
                      </a:r>
                    </a:p>
                  </a:txBody>
                  <a:tcPr marL="29157" marR="29157" marT="37904" marB="3790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hMerge="1">
                  <a:txBody>
                    <a:bodyPr/>
                    <a:lstStyle/>
                    <a:p>
                      <a:endParaRPr lang="ru-RU"/>
                    </a:p>
                  </a:txBody>
                  <a:tcPr/>
                </a:tc>
              </a:tr>
              <a:tr h="33178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грудной фигуре</a:t>
                      </a:r>
                    </a:p>
                  </a:txBody>
                  <a:tcPr marL="29157" marR="29157" marT="37904" marB="37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420</a:t>
                      </a:r>
                    </a:p>
                  </a:txBody>
                  <a:tcPr marL="29157" marR="29157" marT="37904" marB="37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по ростовой фигуре</a:t>
                      </a:r>
                    </a:p>
                  </a:txBody>
                  <a:tcPr marL="29157" marR="29157" marT="37904" marB="37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640</a:t>
                      </a:r>
                    </a:p>
                  </a:txBody>
                  <a:tcPr marL="29157" marR="29157" marT="37904" marB="37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73798343"/>
              </p:ext>
            </p:extLst>
          </p:nvPr>
        </p:nvGraphicFramePr>
        <p:xfrm>
          <a:off x="4885506" y="4662118"/>
          <a:ext cx="3790950" cy="1894290"/>
        </p:xfrm>
        <a:graphic>
          <a:graphicData uri="http://schemas.openxmlformats.org/drawingml/2006/table">
            <a:tbl>
              <a:tblPr/>
              <a:tblGrid>
                <a:gridCol w="2889250"/>
                <a:gridCol w="901700"/>
              </a:tblGrid>
              <a:tr h="322263">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Масса, кг</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7.5</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Калибр, мм</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7.62</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1788">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Ёмкость магазина,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smtClean="0">
                          <a:ln>
                            <a:noFill/>
                          </a:ln>
                          <a:solidFill>
                            <a:schemeClr val="bg1"/>
                          </a:solidFill>
                          <a:effectLst/>
                          <a:latin typeface="Times New Roman" panose="02020603050405020304" pitchFamily="18" charset="0"/>
                          <a:cs typeface="Times New Roman" panose="02020603050405020304" pitchFamily="18" charset="0"/>
                        </a:rPr>
                        <a:t>200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Боекомплект, шт.</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1200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r h="333375">
                <a:tc>
                  <a:txBody>
                    <a:bodyPr/>
                    <a:lstStyle/>
                    <a:p>
                      <a:pPr marL="0" marR="0" lvl="0" indent="0" algn="l"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Б/</a:t>
                      </a:r>
                      <a:r>
                        <a:rPr kumimoji="0" lang="ru-RU" sz="2000" b="1" i="0" u="none" strike="noStrike" cap="none" normalizeH="0" baseline="0" dirty="0" err="1" smtClean="0">
                          <a:ln>
                            <a:noFill/>
                          </a:ln>
                          <a:solidFill>
                            <a:schemeClr val="bg1"/>
                          </a:solidFill>
                          <a:effectLst/>
                          <a:latin typeface="Times New Roman" panose="02020603050405020304" pitchFamily="18" charset="0"/>
                          <a:cs typeface="Times New Roman" panose="02020603050405020304" pitchFamily="18" charset="0"/>
                        </a:rPr>
                        <a:t>скоростр</a:t>
                      </a: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в/мин.</a:t>
                      </a:r>
                    </a:p>
                  </a:txBody>
                  <a:tcPr marL="74058" marR="74058" marT="37029" marB="370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c>
                  <a:txBody>
                    <a:bodyPr/>
                    <a:lstStyle/>
                    <a:p>
                      <a:pPr marL="0" marR="0" lvl="0" indent="0" algn="ctr" defTabSz="78105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ru-RU" sz="2000" b="1"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250</a:t>
                      </a:r>
                    </a:p>
                  </a:txBody>
                  <a:tcPr marL="74058" marR="74058" marT="37029" marB="370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hlink">
                            <a:gamma/>
                            <a:shade val="46275"/>
                            <a:invGamma/>
                          </a:schemeClr>
                        </a:gs>
                        <a:gs pos="50000">
                          <a:schemeClr val="hlink"/>
                        </a:gs>
                        <a:gs pos="100000">
                          <a:schemeClr val="hlink">
                            <a:gamma/>
                            <a:shade val="46275"/>
                            <a:invGamma/>
                          </a:schemeClr>
                        </a:gs>
                      </a:gsLst>
                      <a:lin ang="5400000" scaled="1"/>
                    </a:gradFill>
                  </a:tcPr>
                </a:tc>
              </a:tr>
            </a:tbl>
          </a:graphicData>
        </a:graphic>
      </p:graphicFrame>
    </p:spTree>
    <p:extLst>
      <p:ext uri="{BB962C8B-B14F-4D97-AF65-F5344CB8AC3E}">
        <p14:creationId xmlns:p14="http://schemas.microsoft.com/office/powerpoint/2010/main" val="3604498892"/>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400"/>
                            </p:stCondLst>
                            <p:childTnLst>
                              <p:par>
                                <p:cTn id="11" presetID="35"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style.rotation</p:attrName>
                                        </p:attrNameLst>
                                      </p:cBhvr>
                                      <p:tavLst>
                                        <p:tav tm="0">
                                          <p:val>
                                            <p:fltVal val="720"/>
                                          </p:val>
                                        </p:tav>
                                        <p:tav tm="100000">
                                          <p:val>
                                            <p:fltVal val="0"/>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78698"/>
          </a:xfrm>
        </p:spPr>
        <p:txBody>
          <a:bodyPr>
            <a:normAutofit/>
          </a:bodyPr>
          <a:lstStyle/>
          <a:p>
            <a:r>
              <a:rPr lang="ru-RU" sz="2800" b="1" u="sng" dirty="0">
                <a:latin typeface="Times New Roman" panose="02020603050405020304" pitchFamily="18" charset="0"/>
                <a:cs typeface="Times New Roman" panose="02020603050405020304" pitchFamily="18" charset="0"/>
              </a:rPr>
              <a:t> Источниками или носителями опасности стрелкового оружия являются:</a:t>
            </a:r>
            <a:r>
              <a:rPr lang="ru-RU" sz="2800" u="sng" dirty="0">
                <a:latin typeface="Times New Roman" panose="02020603050405020304" pitchFamily="18" charset="0"/>
                <a:cs typeface="Times New Roman" panose="02020603050405020304" pitchFamily="18" charset="0"/>
              </a:rPr>
              <a:t/>
            </a:r>
            <a:br>
              <a:rPr lang="ru-RU" sz="2800" u="sng"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летящая пуля;</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струя раскаленных газов, вылетающая при выстреле из дульной части канала ствола и дульного тормоза,</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отраженная гильза, вылетающая из автомата, и движущаяся рукоятка затворной рамы;</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продукты сгорания порохового заряда, накапливающиеся при длительной стрельбе в закрытых помещениях;</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ствол, колодка мушки, дульный тормоз, нагревающийся при интенсивной стрельбе.</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1912226"/>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472</Words>
  <Application>Microsoft Office PowerPoint</Application>
  <PresentationFormat>Экран (4:3)</PresentationFormat>
  <Paragraphs>190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Михаил Тимофеевич Калашников (10 ноября 1919, с. Курья, Алтайская губерния — 23 декабря 2013, Ижевск) — советский и российский конструктор  стрелкового оружия,   доктор технических наук (1971), генерал-лейтенант (1999), изобрёл всемирно известный автомат Калашникова (АК).</vt:lpstr>
      <vt:lpstr>Презентация PowerPoint</vt:lpstr>
      <vt:lpstr>Презентация PowerPoint</vt:lpstr>
      <vt:lpstr>Презентация PowerPoint</vt:lpstr>
      <vt:lpstr>Презентация PowerPoint</vt:lpstr>
      <vt:lpstr>Презентация PowerPoint</vt:lpstr>
      <vt:lpstr> Источниками или носителями опасности стрелкового оружия являются: - летящая пуля; - струя раскаленных газов, вылетающая при выстреле из дульной части канала ствола и дульного тормоза, - отраженная гильза, вылетающая из автомата, и движущаяся рукоятка затворной рамы; - продукты сгорания порохового заряда, накапливающиеся при длительной стрельбе в закрытых помещениях; - ствол, колодка мушки, дульный тормоз, нагревающийся при интенсивной стрельбе. </vt:lpstr>
      <vt:lpstr>Оcновные требования и необходимые меры для обеспечения безопасности: 1. Отведение затворной рамы за рукоятку и отпускание ее при заряжании, а также нажатие на спусковой крючок производится только одной рукой.  2. Взяв автомат необходимо убедиться в отсутствии патрона патроннике и посторонних предметов в канале ствола. 3. При всех действиях с автоматом не следует направлять его на людей или в сторону, где могут находиться люди. 4. Во избежание ожога от тепла, выделяемого стволом при длительной стрельбе, автомат необходимо удерживать за рукоятку, цевье или присоединенный магазин. 5. По окончании сборки или стрельбы необходимо разрядить автомат, проверить отсутствие патрона в патроннике, сделать контрольный спуск и поставить автомат на предохранитель. </vt:lpstr>
      <vt:lpstr>Меры безопасности при проведении стрельб: В целях недопущения несчастных случаев и обеспечения безопасности как стреляющих, так и посторонних на стрельбах запрещается: 1. Производить стрельбу из неисправного оружия и при поднятом белом флаге. 2. Брать и заряжать оружие без команды (разрешения) руководителя стрельбы. 3. Прицеливаться и направлять даже незаряженное оружие в стороны и в тыл, в мишени, если в направлении их находятся люди или животные, а также в людей или животных. 4. Выносить заряженное оружие с огневого рубежа. 5. Оставлять где бы то ни было заряженное оружие или передавать другим лицам без команды руководителя стрельб. 6. Находится на огневом рубеже посторонним от команды (сигнала) «Огонь» до команды (сигнала) «Отбой». </vt:lpstr>
      <vt:lpstr>Стрелок обязан: - держать оружие на линии огня дульной частью ствола под углом не менее 60 градусов независимо от того, заряжено оно или нет; - оставлять оружие или передавать другому лицу только по команде руководителя стрельб, при этом предварительно разрядить оружие и убедиться в том, что в нем не осталось патронов; - прекратить стрельбу при появлении в огневой зоне человека или животного. </vt:lpstr>
      <vt:lpstr>Презентация PowerPoint</vt:lpstr>
      <vt:lpstr>Продолжите определения на карточках:  1. Автомат и ручной пулемет Калашникова предназначены для_______________________  2. Основными частями и механизмами АК и РПК являются___________________________  3. При проведении стрельб необходимо соблюдать следующие меры безопасности: _______________________________________ </vt:lpstr>
      <vt:lpstr>Домашнее задание  Тема: «Автомат и ручной пулемет Калашникова». Подготовить доклад «Стрелковое оружие иностранных государств».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Priemnaya</cp:lastModifiedBy>
  <cp:revision>17</cp:revision>
  <dcterms:modified xsi:type="dcterms:W3CDTF">2018-01-13T06:42:29Z</dcterms:modified>
</cp:coreProperties>
</file>